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32" r:id="rId1"/>
    <p:sldMasterId id="2147483744" r:id="rId2"/>
  </p:sldMasterIdLst>
  <p:notesMasterIdLst>
    <p:notesMasterId r:id="rId55"/>
  </p:notesMasterIdLst>
  <p:sldIdLst>
    <p:sldId id="256" r:id="rId3"/>
    <p:sldId id="338" r:id="rId4"/>
    <p:sldId id="291" r:id="rId5"/>
    <p:sldId id="357" r:id="rId6"/>
    <p:sldId id="331" r:id="rId7"/>
    <p:sldId id="568" r:id="rId8"/>
    <p:sldId id="261" r:id="rId9"/>
    <p:sldId id="564" r:id="rId10"/>
    <p:sldId id="550" r:id="rId11"/>
    <p:sldId id="297" r:id="rId12"/>
    <p:sldId id="317" r:id="rId13"/>
    <p:sldId id="273" r:id="rId14"/>
    <p:sldId id="265" r:id="rId15"/>
    <p:sldId id="264" r:id="rId16"/>
    <p:sldId id="268" r:id="rId17"/>
    <p:sldId id="545" r:id="rId18"/>
    <p:sldId id="551" r:id="rId19"/>
    <p:sldId id="332" r:id="rId20"/>
    <p:sldId id="343" r:id="rId21"/>
    <p:sldId id="548" r:id="rId22"/>
    <p:sldId id="271" r:id="rId23"/>
    <p:sldId id="349" r:id="rId24"/>
    <p:sldId id="552" r:id="rId25"/>
    <p:sldId id="354" r:id="rId26"/>
    <p:sldId id="355" r:id="rId27"/>
    <p:sldId id="356" r:id="rId28"/>
    <p:sldId id="553" r:id="rId29"/>
    <p:sldId id="565" r:id="rId30"/>
    <p:sldId id="284" r:id="rId31"/>
    <p:sldId id="443" r:id="rId32"/>
    <p:sldId id="499" r:id="rId33"/>
    <p:sldId id="563" r:id="rId34"/>
    <p:sldId id="537" r:id="rId35"/>
    <p:sldId id="500" r:id="rId36"/>
    <p:sldId id="539" r:id="rId37"/>
    <p:sldId id="567" r:id="rId38"/>
    <p:sldId id="504" r:id="rId39"/>
    <p:sldId id="543" r:id="rId40"/>
    <p:sldId id="483" r:id="rId41"/>
    <p:sldId id="544" r:id="rId42"/>
    <p:sldId id="485" r:id="rId43"/>
    <p:sldId id="505" r:id="rId44"/>
    <p:sldId id="506" r:id="rId45"/>
    <p:sldId id="507" r:id="rId46"/>
    <p:sldId id="510" r:id="rId47"/>
    <p:sldId id="512" r:id="rId48"/>
    <p:sldId id="514" r:id="rId49"/>
    <p:sldId id="518" r:id="rId50"/>
    <p:sldId id="519" r:id="rId51"/>
    <p:sldId id="491" r:id="rId52"/>
    <p:sldId id="345" r:id="rId53"/>
    <p:sldId id="287" r:id="rId5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DB70"/>
    <a:srgbClr val="009193"/>
    <a:srgbClr val="42951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80"/>
    <p:restoredTop sz="86395"/>
  </p:normalViewPr>
  <p:slideViewPr>
    <p:cSldViewPr snapToGrid="0" snapToObjects="1">
      <p:cViewPr varScale="1">
        <p:scale>
          <a:sx n="195" d="100"/>
          <a:sy n="195" d="100"/>
        </p:scale>
        <p:origin x="102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8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6EFA0-09D6-3944-BB27-CF9F10C1121B}" type="datetimeFigureOut">
              <a:rPr kumimoji="1" lang="zh-CN" altLang="en-US" smtClean="0"/>
              <a:t>2024/4/7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771D0-37E9-4F49-8F6A-CB922966CD3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93351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010C0-A95B-6948-96D4-FECDE5FA21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90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71D0-37E9-4F49-8F6A-CB922966CD3C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3098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010C0-A95B-6948-96D4-FECDE5FA216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76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90DB2-96BD-4AB1-8613-81B9585ABACD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219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A3CA3-D6F5-4ADE-B629-87DD6349A9C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695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A3CA3-D6F5-4ADE-B629-87DD6349A9C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686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黑暗碳饥饿胁迫诱导衰老时，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abs3-1D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导致更大规模的转录重编程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A3CA3-D6F5-4ADE-B629-87DD6349A9C0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834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A3CA3-D6F5-4ADE-B629-87DD6349A9C0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872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为了揭示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ABS3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介导的衰老途径中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ARF2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和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PIF5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调节基因的分子特征，我们在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abs3-1D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背景中鉴定了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3,448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个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ARF2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调节基因（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abs3-1D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与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arf2-20 abs3-1D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）和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2,745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个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PIF5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调节基因（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abs3-1D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与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pif5-10 abs3-1D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），在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ARF2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调节和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PIF5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调节的基因之间观察到显著重叠（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1,684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个基因）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endParaRPr lang="en-US" altLang="zh-CN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在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abs3-1D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背景中，大多数由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ARF2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和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PIF5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共同调节的基因（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1,684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个中的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1,326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个）也受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C-deprivation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调节（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abs3-1D 4 d C-deprivation vs. abs3-1D 0 d C-deprivation )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，并以类似的方式受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C-deprivation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、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ARF2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和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PIF5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的调控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endParaRPr lang="en-US" altLang="zh-CN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由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C-deprivation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、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ARF2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和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PIF5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共同激活的基因子集包括许多与衰老相关的已知基因，例如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ORE1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和 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SGR1</a:t>
            </a:r>
          </a:p>
          <a:p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最后，我们在由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C-deprivation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、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ARF2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和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PIF5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共同调节的基因的启动子中鉴定了保守的过表达的顺式元件，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PIF5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和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PIF4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已知的保守结合基序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-G-box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，显着富集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。</a:t>
            </a:r>
            <a:endParaRPr lang="en-US" altLang="zh-CN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表明，在黑暗碳饥饿胁迫诱导衰老时，至少有一部分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PIF5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的直接靶标也受 </a:t>
            </a:r>
            <a:r>
              <a:rPr lang="en-US" altLang="zh-CN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ARF2 </a:t>
            </a:r>
            <a:r>
              <a:rPr lang="zh-CN" altLang="en-US" b="0" i="0" dirty="0">
                <a:solidFill>
                  <a:srgbClr val="000000"/>
                </a:solidFill>
                <a:effectLst/>
                <a:ea typeface="Roboto" panose="02000000000000000000" pitchFamily="2" charset="0"/>
              </a:rPr>
              <a:t>调节。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A3CA3-D6F5-4ADE-B629-87DD6349A9C0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683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00AC-3925-D84E-B3F5-E2E2D77030B7}" type="datetime1">
              <a:rPr kumimoji="1" lang="zh-CN" altLang="en-US" smtClean="0"/>
              <a:t>2024/4/7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2A13-1600-FB40-A3C4-41C208A2F9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F09C-BCA7-C145-9574-CA39B8100D24}" type="datetime1">
              <a:rPr kumimoji="1" lang="zh-CN" altLang="en-US" smtClean="0"/>
              <a:t>2024/4/7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2A13-1600-FB40-A3C4-41C208A2F9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508A-2529-BB43-A051-6DB0F1B77678}" type="datetime1">
              <a:rPr kumimoji="1" lang="zh-CN" altLang="en-US" smtClean="0"/>
              <a:t>2024/4/7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2A13-1600-FB40-A3C4-41C208A2F9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363BF-E3AC-B648-A9A6-AA8C51064D58}" type="datetime1">
              <a:rPr lang="zh-CN" altLang="en-US" smtClean="0"/>
              <a:t>2024/4/7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1C999-F4B2-4E71-95E5-722A044D7B2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033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558F-5609-0A4D-919B-E9CEB8080B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DE5B-74AE-4C49-8D3C-1A250BC83C8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C668-7090-4743-8457-50214B21B5A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531FE-DB8E-514D-978A-8673278F181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4793-6964-1A42-BDEC-36A30A24009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F6D9-EC75-674A-8233-76EBE467D09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967DD-68B0-2B44-82A0-1EA700BC966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7D409-289A-484D-8D70-26A436F631E4}" type="datetime1">
              <a:rPr kumimoji="1" lang="zh-CN" altLang="en-US" smtClean="0"/>
              <a:t>2024/4/7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2A13-1600-FB40-A3C4-41C208A2F9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5B478-31D6-8A48-A7B3-1C2B7D0B647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2021-0C82-B048-A42B-3B7150612A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87F71-D7B9-B542-AEE7-BA7F7EC4403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41474-FE9E-0648-ABBD-225336240F4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85745-CE43-C84D-ABD4-9BE3A4A87EB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2024/4/7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9A793-3E23-4012-B023-4ED40DB698C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9713-BCB9-FD4C-9D5D-BCE23FEBBDB1}" type="datetime1">
              <a:rPr kumimoji="1" lang="zh-CN" altLang="en-US" smtClean="0"/>
              <a:t>2024/4/7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2A13-1600-FB40-A3C4-41C208A2F9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1493F-9660-C94F-ABFE-E0DE834A3376}" type="datetime1">
              <a:rPr kumimoji="1" lang="zh-CN" altLang="en-US" smtClean="0"/>
              <a:t>2024/4/7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2A13-1600-FB40-A3C4-41C208A2F9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ECE6-D322-2840-A958-E3D443FD8450}" type="datetime1">
              <a:rPr kumimoji="1" lang="zh-CN" altLang="en-US" smtClean="0"/>
              <a:t>2024/4/7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2A13-1600-FB40-A3C4-41C208A2F9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BB40C-9B0A-D949-8C4D-FA098495E0CC}" type="datetime1">
              <a:rPr kumimoji="1" lang="zh-CN" altLang="en-US" smtClean="0"/>
              <a:t>2024/4/7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2A13-1600-FB40-A3C4-41C208A2F9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08C1B-D1B4-8E4D-B4A5-CBDBFE26FCEE}" type="datetime1">
              <a:rPr kumimoji="1" lang="zh-CN" altLang="en-US" smtClean="0"/>
              <a:t>2024/4/7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2A13-1600-FB40-A3C4-41C208A2F9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AA94-DA51-B644-BDB1-FACF3F1A499B}" type="datetime1">
              <a:rPr kumimoji="1" lang="zh-CN" altLang="en-US" smtClean="0"/>
              <a:t>2024/4/7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2A13-1600-FB40-A3C4-41C208A2F9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142E-0FF2-3749-BEF5-87C166BA9CD2}" type="datetime1">
              <a:rPr kumimoji="1" lang="zh-CN" altLang="en-US" smtClean="0"/>
              <a:t>2024/4/7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2A13-1600-FB40-A3C4-41C208A2F9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94E6E-B96B-C145-A26A-3810E8D1E12C}" type="datetime1">
              <a:rPr kumimoji="1" lang="zh-CN" altLang="en-US" smtClean="0"/>
              <a:t>2024/4/7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2A13-1600-FB40-A3C4-41C208A2F9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648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5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B42F3-99C9-8647-A9E7-EAF69E923DB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45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xiayanliu@gmail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1.tiff"/><Relationship Id="rId4" Type="http://schemas.openxmlformats.org/officeDocument/2006/relationships/image" Target="../media/image80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iff"/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3.tiff"/><Relationship Id="rId4" Type="http://schemas.openxmlformats.org/officeDocument/2006/relationships/image" Target="../media/image102.tif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iff"/><Relationship Id="rId2" Type="http://schemas.openxmlformats.org/officeDocument/2006/relationships/image" Target="../media/image117.tif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microsoft.com/office/2007/relationships/hdphoto" Target="../media/hdphoto2.wdp"/><Relationship Id="rId7" Type="http://schemas.openxmlformats.org/officeDocument/2006/relationships/image" Target="../media/image16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校徽.jpg">
            <a:extLst>
              <a:ext uri="{FF2B5EF4-FFF2-40B4-BE49-F238E27FC236}">
                <a16:creationId xmlns:a16="http://schemas.microsoft.com/office/drawing/2014/main" id="{4AA0AE6B-CF85-D44C-8120-EEE34D2066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2774"/>
            <a:ext cx="1157288" cy="1084121"/>
          </a:xfrm>
          <a:prstGeom prst="rect">
            <a:avLst/>
          </a:prstGeom>
        </p:spPr>
      </p:pic>
      <p:sp>
        <p:nvSpPr>
          <p:cNvPr id="6" name="Shape 66"/>
          <p:cNvSpPr/>
          <p:nvPr/>
        </p:nvSpPr>
        <p:spPr>
          <a:xfrm>
            <a:off x="477519" y="2061884"/>
            <a:ext cx="8188961" cy="1169551"/>
          </a:xfrm>
          <a:prstGeom prst="rect">
            <a:avLst/>
          </a:prstGeom>
          <a:ln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45719" rIns="45719" anchor="ctr">
            <a:spAutoFit/>
          </a:bodyPr>
          <a:lstStyle/>
          <a:p>
            <a:pPr algn="ctr" fontAlgn="ctr">
              <a:lnSpc>
                <a:spcPts val="4240"/>
              </a:lnSpc>
              <a:defRPr sz="3600" b="1"/>
            </a:pPr>
            <a:r>
              <a:rPr lang="en-US" altLang="zh-C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The ABS3 subfamily MATEs-mediated Senescence Pathway</a:t>
            </a:r>
            <a:endParaRPr lang="zh-CN" altLang="zh-CN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05973" y="4674660"/>
            <a:ext cx="5974280" cy="1048813"/>
          </a:xfrm>
          <a:prstGeom prst="rect">
            <a:avLst/>
          </a:prstGeom>
          <a:noFill/>
          <a:effectLst>
            <a:softEdge rad="127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algn="ctr">
              <a:lnSpc>
                <a:spcPts val="3880"/>
              </a:lnSpc>
            </a:pPr>
            <a:r>
              <a:rPr lang="en-US" altLang="zh-C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Xiayan Liu</a:t>
            </a:r>
          </a:p>
          <a:p>
            <a:pPr algn="ctr">
              <a:lnSpc>
                <a:spcPts val="3880"/>
              </a:lnSpc>
            </a:pPr>
            <a:r>
              <a:rPr lang="en-US" altLang="zh-C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2023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854908D-31A0-784B-A232-13B25BDA14EF}"/>
              </a:ext>
            </a:extLst>
          </p:cNvPr>
          <p:cNvSpPr/>
          <p:nvPr/>
        </p:nvSpPr>
        <p:spPr>
          <a:xfrm rot="16200000">
            <a:off x="4545000" y="-3472105"/>
            <a:ext cx="54000" cy="9144000"/>
          </a:xfrm>
          <a:prstGeom prst="rect">
            <a:avLst/>
          </a:prstGeom>
          <a:gradFill flip="none" rotWithShape="1">
            <a:gsLst>
              <a:gs pos="69027">
                <a:srgbClr val="FEE0BE"/>
              </a:gs>
              <a:gs pos="30000">
                <a:srgbClr val="BDD4A8"/>
              </a:gs>
              <a:gs pos="100000">
                <a:srgbClr val="FED09F"/>
              </a:gs>
              <a:gs pos="0">
                <a:srgbClr val="A5C48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4368F01-F7AE-7D4D-B8FD-6C46B191B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2A13-1600-FB40-A3C4-41C208A2F97A}" type="slidenum">
              <a:rPr kumimoji="1" lang="zh-CN" altLang="en-US" smtClean="0"/>
              <a:t>0</a:t>
            </a:fld>
            <a:endParaRPr kumimoji="1" lang="zh-CN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4E0B7E-75B3-7B44-88E6-61A073D34C47}"/>
              </a:ext>
            </a:extLst>
          </p:cNvPr>
          <p:cNvSpPr txBox="1"/>
          <p:nvPr/>
        </p:nvSpPr>
        <p:spPr>
          <a:xfrm>
            <a:off x="3232522" y="5728265"/>
            <a:ext cx="3225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Northwest A&amp;F University, China</a:t>
            </a:r>
          </a:p>
          <a:p>
            <a:r>
              <a:rPr lang="en-US" dirty="0"/>
              <a:t>           </a:t>
            </a:r>
            <a:r>
              <a:rPr lang="en-US" dirty="0" err="1"/>
              <a:t>xiayanliu@gmail.com</a:t>
            </a:r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B6250CC-7B9F-3F53-0C4D-51BD11A4E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/>
                <a:ea typeface="Times"/>
                <a:hlinkClick r:id="rId3"/>
              </a:rPr>
              <a:t>xiayanliu@gmail.com</a:t>
            </a:r>
            <a:r>
              <a:rPr kumimoji="0" lang="en-US" altLang="en-US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618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41"/>
          <p:cNvSpPr>
            <a:spLocks noChangeArrowheads="1"/>
          </p:cNvSpPr>
          <p:nvPr/>
        </p:nvSpPr>
        <p:spPr bwMode="auto">
          <a:xfrm>
            <a:off x="0" y="245925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/>
              <a:t>MATE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Family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Transporters</a:t>
            </a:r>
            <a:endParaRPr lang="zh-CN" altLang="en-US" sz="2400" b="1" dirty="0">
              <a:sym typeface="黑体" pitchFamily="49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F0E99BF-3A64-BC4E-9D05-D96AE33B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31C999-F4B2-4E71-95E5-722A044D7B25}" type="slidenum">
              <a:rPr lang="zh-CN" altLang="en-US" smtClean="0"/>
              <a:pPr>
                <a:defRPr/>
              </a:pPr>
              <a:t>9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4804136-40F1-934E-B689-649E4026AC7C}"/>
              </a:ext>
            </a:extLst>
          </p:cNvPr>
          <p:cNvSpPr/>
          <p:nvPr/>
        </p:nvSpPr>
        <p:spPr>
          <a:xfrm>
            <a:off x="662716" y="919109"/>
            <a:ext cx="6680656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MATE transporter family</a:t>
            </a:r>
          </a:p>
          <a:p>
            <a:pPr>
              <a:lnSpc>
                <a:spcPct val="150000"/>
              </a:lnSpc>
            </a:pPr>
            <a:r>
              <a:rPr lang="en-US" altLang="zh-CN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M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ultidrug </a:t>
            </a:r>
            <a:r>
              <a:rPr lang="en-US" altLang="zh-CN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A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nd </a:t>
            </a:r>
            <a:r>
              <a:rPr lang="en-US" altLang="zh-CN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T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oxic compound </a:t>
            </a:r>
            <a:r>
              <a:rPr lang="en-US" altLang="zh-CN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E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xtrusion family</a:t>
            </a:r>
          </a:p>
        </p:txBody>
      </p:sp>
      <p:sp>
        <p:nvSpPr>
          <p:cNvPr id="12" name="TextBox 27">
            <a:extLst>
              <a:ext uri="{FF2B5EF4-FFF2-40B4-BE49-F238E27FC236}">
                <a16:creationId xmlns:a16="http://schemas.microsoft.com/office/drawing/2014/main" id="{3A1051F7-9750-1942-B732-59A0CB52E6AD}"/>
              </a:ext>
            </a:extLst>
          </p:cNvPr>
          <p:cNvSpPr txBox="1"/>
          <p:nvPr/>
        </p:nvSpPr>
        <p:spPr>
          <a:xfrm>
            <a:off x="532944" y="5643258"/>
            <a:ext cx="4661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Tanaka et al., Nature, 2013, 496, 247-251. 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84BAC10-A839-034C-ACFE-88CDF17C8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16" y="2003761"/>
            <a:ext cx="3758460" cy="3429252"/>
          </a:xfrm>
          <a:prstGeom prst="rect">
            <a:avLst/>
          </a:prstGeom>
          <a:ln w="19050">
            <a:solidFill>
              <a:schemeClr val="accent4"/>
            </a:solidFill>
          </a:ln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9DB9D70-AC83-F849-9A5F-4EEDEDBF0E7E}"/>
              </a:ext>
            </a:extLst>
          </p:cNvPr>
          <p:cNvSpPr/>
          <p:nvPr/>
        </p:nvSpPr>
        <p:spPr>
          <a:xfrm>
            <a:off x="4571999" y="1989588"/>
            <a:ext cx="3787374" cy="3443426"/>
          </a:xfrm>
          <a:prstGeom prst="rect">
            <a:avLst/>
          </a:prstGeom>
          <a:solidFill>
            <a:schemeClr val="accent4">
              <a:lumMod val="60000"/>
              <a:lumOff val="40000"/>
              <a:alpha val="15000"/>
            </a:scheme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FC47750-B944-1C4F-9511-4A8FEA7EB3FD}"/>
              </a:ext>
            </a:extLst>
          </p:cNvPr>
          <p:cNvSpPr txBox="1"/>
          <p:nvPr/>
        </p:nvSpPr>
        <p:spPr>
          <a:xfrm>
            <a:off x="4560289" y="2214263"/>
            <a:ext cx="355125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kumimoji="1"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Initially discovered in bacteria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kumimoji="1"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Widely distributed in all kingdoms of living organisms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kumimoji="1"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MATEs function as metabolic and xenobiotic </a:t>
            </a:r>
            <a:r>
              <a:rPr kumimoji="1" lang="en-US" altLang="zh-CN" sz="1600" u="sng" dirty="0">
                <a:latin typeface="Microsoft YaHei" charset="-122"/>
                <a:ea typeface="Microsoft YaHei" charset="-122"/>
                <a:cs typeface="Microsoft YaHei" charset="-122"/>
              </a:rPr>
              <a:t>organic cation exporters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kumimoji="1"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MATE family greatly expanded in plant species 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kumimoji="1"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At least 56 MATE proteins in Arabidopsis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endParaRPr kumimoji="1" lang="zh-CN" altLang="en-US" sz="16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1141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971548" y="1165666"/>
            <a:ext cx="5765799" cy="5538825"/>
          </a:xfrm>
          <a:prstGeom prst="ellipse">
            <a:avLst/>
          </a:prstGeom>
          <a:gradFill flip="none" rotWithShape="1">
            <a:gsLst>
              <a:gs pos="42000">
                <a:srgbClr val="FFFC00">
                  <a:tint val="66000"/>
                  <a:satMod val="160000"/>
                </a:srgbClr>
              </a:gs>
              <a:gs pos="67000">
                <a:srgbClr val="FFFC00">
                  <a:tint val="44500"/>
                  <a:satMod val="160000"/>
                  <a:alpha val="0"/>
                </a:srgbClr>
              </a:gs>
              <a:gs pos="100000">
                <a:srgbClr val="FFFC00">
                  <a:tint val="23500"/>
                  <a:satMod val="160000"/>
                  <a:lumMod val="37000"/>
                  <a:lumOff val="63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8902" y="291805"/>
            <a:ext cx="84908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/>
              <a:t>Arabidopsis </a:t>
            </a:r>
            <a:r>
              <a:rPr lang="en-US" altLang="zh-CN" sz="2400" b="1" u="sng" dirty="0"/>
              <a:t>M</a:t>
            </a:r>
            <a:r>
              <a:rPr lang="en-US" altLang="zh-CN" sz="2400" b="1" dirty="0"/>
              <a:t>ultidrug </a:t>
            </a:r>
            <a:r>
              <a:rPr lang="en-US" altLang="zh-CN" sz="2400" b="1" u="sng" dirty="0"/>
              <a:t>A</a:t>
            </a:r>
            <a:r>
              <a:rPr lang="en-US" altLang="zh-CN" sz="2400" b="1" dirty="0"/>
              <a:t>nd </a:t>
            </a:r>
            <a:r>
              <a:rPr lang="en-US" altLang="zh-CN" sz="2400" b="1" u="sng" dirty="0"/>
              <a:t>T</a:t>
            </a:r>
            <a:r>
              <a:rPr lang="en-US" altLang="zh-CN" sz="2400" b="1" dirty="0"/>
              <a:t>oxic Compound </a:t>
            </a:r>
            <a:r>
              <a:rPr lang="en-US" altLang="zh-CN" sz="2400" b="1" u="sng" dirty="0"/>
              <a:t>E</a:t>
            </a:r>
            <a:r>
              <a:rPr lang="en-US" altLang="zh-CN" sz="2400" b="1" dirty="0"/>
              <a:t>xtrusion (MATE) Transporter Family</a:t>
            </a:r>
            <a:endParaRPr lang="zh-CN" altLang="en-US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1024701" y="1290183"/>
            <a:ext cx="7842241" cy="5375424"/>
            <a:chOff x="1018353" y="1247319"/>
            <a:chExt cx="7842241" cy="5375424"/>
          </a:xfrm>
        </p:grpSpPr>
        <p:sp>
          <p:nvSpPr>
            <p:cNvPr id="7" name="TextBox 6"/>
            <p:cNvSpPr txBox="1"/>
            <p:nvPr/>
          </p:nvSpPr>
          <p:spPr>
            <a:xfrm>
              <a:off x="6859817" y="3641428"/>
              <a:ext cx="20007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000" b="1" dirty="0"/>
                <a:t>ABS3 subfamily</a:t>
              </a:r>
              <a:endParaRPr lang="zh-CN" altLang="en-US" sz="2000" b="1" dirty="0"/>
            </a:p>
          </p:txBody>
        </p:sp>
        <p:sp>
          <p:nvSpPr>
            <p:cNvPr id="10" name="椭圆 2"/>
            <p:cNvSpPr/>
            <p:nvPr/>
          </p:nvSpPr>
          <p:spPr>
            <a:xfrm>
              <a:off x="5035022" y="3143249"/>
              <a:ext cx="1902355" cy="1583752"/>
            </a:xfrm>
            <a:prstGeom prst="ellipse">
              <a:avLst/>
            </a:prstGeom>
            <a:gradFill flip="none" rotWithShape="1">
              <a:gsLst>
                <a:gs pos="0">
                  <a:srgbClr val="FF7F82"/>
                </a:gs>
                <a:gs pos="43000">
                  <a:srgbClr val="FFBCC2"/>
                </a:gs>
                <a:gs pos="91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06127">
              <a:off x="1018353" y="1247319"/>
              <a:ext cx="5277631" cy="5375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 rot="20671768">
              <a:off x="5998766" y="3340853"/>
              <a:ext cx="460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*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72845" y="3918427"/>
              <a:ext cx="460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*</a:t>
              </a:r>
            </a:p>
          </p:txBody>
        </p:sp>
      </p:grpSp>
      <p:sp>
        <p:nvSpPr>
          <p:cNvPr id="2" name="Rectangle 1"/>
          <p:cNvSpPr/>
          <p:nvPr/>
        </p:nvSpPr>
        <p:spPr>
          <a:xfrm rot="20915162">
            <a:off x="6123221" y="3332498"/>
            <a:ext cx="6110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/>
              <a:t>ABS3 </a:t>
            </a:r>
            <a:endParaRPr lang="en-US" sz="1400"/>
          </a:p>
        </p:txBody>
      </p:sp>
      <p:sp>
        <p:nvSpPr>
          <p:cNvPr id="12" name="Rectangle 11"/>
          <p:cNvSpPr/>
          <p:nvPr/>
        </p:nvSpPr>
        <p:spPr>
          <a:xfrm rot="206262">
            <a:off x="6211064" y="3979335"/>
            <a:ext cx="6110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/>
              <a:t>ABS4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4906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393" y="1392383"/>
            <a:ext cx="4538112" cy="4710545"/>
          </a:xfrm>
          <a:prstGeom prst="rect">
            <a:avLst/>
          </a:prstGeom>
        </p:spPr>
      </p:pic>
      <p:sp>
        <p:nvSpPr>
          <p:cNvPr id="5" name="矩形 3"/>
          <p:cNvSpPr/>
          <p:nvPr/>
        </p:nvSpPr>
        <p:spPr>
          <a:xfrm>
            <a:off x="319981" y="230545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/>
              <a:t>Human MATEs are involved in the processing of diabetic drug metformin</a:t>
            </a:r>
            <a:endParaRPr lang="zh-CN" altLang="en-US" sz="24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4308764" y="3442855"/>
            <a:ext cx="2590800" cy="2195947"/>
            <a:chOff x="4308764" y="3401290"/>
            <a:chExt cx="2590800" cy="2195947"/>
          </a:xfrm>
        </p:grpSpPr>
        <p:sp>
          <p:nvSpPr>
            <p:cNvPr id="8" name="Oval 7"/>
            <p:cNvSpPr/>
            <p:nvPr/>
          </p:nvSpPr>
          <p:spPr>
            <a:xfrm>
              <a:off x="4308764" y="5292437"/>
              <a:ext cx="1246909" cy="304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652655" y="3401290"/>
              <a:ext cx="1246909" cy="304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842655" y="6310659"/>
            <a:ext cx="73013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/>
              <a:t>https://</a:t>
            </a:r>
            <a:r>
              <a:rPr lang="en-US" sz="1050" dirty="0" err="1"/>
              <a:t>www.pharmgkb.org</a:t>
            </a:r>
            <a:r>
              <a:rPr lang="en-US" sz="1050" dirty="0"/>
              <a:t>/pathway/PA165948259</a:t>
            </a:r>
          </a:p>
        </p:txBody>
      </p:sp>
    </p:spTree>
    <p:extLst>
      <p:ext uri="{BB962C8B-B14F-4D97-AF65-F5344CB8AC3E}">
        <p14:creationId xmlns:p14="http://schemas.microsoft.com/office/powerpoint/2010/main" val="88376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260648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/>
              <a:t>Plant MATE proteins have diverse functions and varied subcellular localizations</a:t>
            </a:r>
            <a:endParaRPr lang="zh-CN" altLang="en-US" sz="24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61996" y="1268760"/>
          <a:ext cx="8748000" cy="424656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2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8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Gene</a:t>
                      </a:r>
                      <a:r>
                        <a:rPr lang="en-US" altLang="zh-CN" sz="1600" b="1" baseline="0" dirty="0">
                          <a:solidFill>
                            <a:schemeClr val="tx1"/>
                          </a:solidFill>
                        </a:rPr>
                        <a:t> Name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Function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Subcellular Localization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Potential Substrates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Reference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1" dirty="0"/>
                        <a:t>TRANSPARENT TESTA12</a:t>
                      </a:r>
                    </a:p>
                    <a:p>
                      <a:pPr algn="ctr"/>
                      <a:r>
                        <a:rPr lang="en-US" altLang="zh-CN" sz="1400" b="0" i="1" dirty="0"/>
                        <a:t> </a:t>
                      </a:r>
                      <a:r>
                        <a:rPr lang="en-US" altLang="zh-CN" sz="1400" b="0" i="0" dirty="0"/>
                        <a:t>(</a:t>
                      </a:r>
                      <a:r>
                        <a:rPr lang="en-US" altLang="zh-CN" sz="1400" b="0" i="1" dirty="0"/>
                        <a:t>TT12</a:t>
                      </a:r>
                      <a:r>
                        <a:rPr lang="en-US" altLang="zh-CN" sz="1400" b="0" i="0" dirty="0"/>
                        <a:t>)</a:t>
                      </a:r>
                      <a:endParaRPr lang="zh-CN" altLang="en-US" sz="1400" b="0" i="0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 err="1"/>
                        <a:t>Proanthocyanidins</a:t>
                      </a:r>
                      <a:r>
                        <a:rPr lang="en-US" altLang="zh-CN" sz="1400" b="0" dirty="0"/>
                        <a:t> accumulation</a:t>
                      </a:r>
                      <a:r>
                        <a:rPr lang="en-US" altLang="zh-CN" sz="1400" b="0" baseline="0" dirty="0"/>
                        <a:t> in seed coat</a:t>
                      </a:r>
                      <a:endParaRPr lang="zh-CN" altLang="en-US" sz="14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 err="1"/>
                        <a:t>Tonoplast</a:t>
                      </a:r>
                      <a:endParaRPr lang="zh-CN" altLang="en-US" sz="14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/>
                        <a:t>Flavonoids</a:t>
                      </a:r>
                      <a:endParaRPr lang="zh-CN" altLang="en-US" sz="14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200" b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 pitchFamily="34" charset="0"/>
                        </a:rPr>
                        <a:t>Marinova</a:t>
                      </a:r>
                      <a:r>
                        <a:rPr lang="en-US" altLang="zh-CN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 pitchFamily="34" charset="0"/>
                        </a:rPr>
                        <a:t> et al., 2007</a:t>
                      </a:r>
                      <a:endParaRPr lang="zh-CN" alt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ABERRANT LATERAL ROOT FORMATION5</a:t>
                      </a:r>
                      <a:r>
                        <a:rPr lang="en-US" altLang="zh-CN" sz="1400" b="0" i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dirty="0"/>
                        <a:t>(</a:t>
                      </a:r>
                      <a:r>
                        <a:rPr lang="en-US" altLang="zh-CN" sz="1400" b="0" i="1" dirty="0"/>
                        <a:t>ALF5</a:t>
                      </a:r>
                      <a:r>
                        <a:rPr lang="en-US" altLang="zh-CN" sz="1400" b="0" i="0" dirty="0"/>
                        <a:t>)</a:t>
                      </a:r>
                      <a:endParaRPr lang="zh-CN" altLang="en-US" sz="1400" b="0" i="1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Protect the roots from inhibitory compounds</a:t>
                      </a:r>
                      <a:endParaRPr lang="zh-CN" altLang="en-US" sz="1400" b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/>
                        <a:t>N.A.</a:t>
                      </a:r>
                      <a:endParaRPr lang="zh-CN" altLang="en-US" sz="14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baseline="0" dirty="0" err="1"/>
                        <a:t>Tetramethylamonium</a:t>
                      </a:r>
                      <a:endParaRPr lang="zh-CN" altLang="en-US" sz="14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200" b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 pitchFamily="34" charset="0"/>
                        </a:rPr>
                        <a:t>Diener</a:t>
                      </a:r>
                      <a:r>
                        <a:rPr lang="en-US" altLang="zh-CN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 pitchFamily="34" charset="0"/>
                        </a:rPr>
                        <a:t> et al., 2007</a:t>
                      </a:r>
                      <a:endParaRPr lang="zh-CN" altLang="zh-CN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altLang="zh-CN" sz="14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ENHANCED DISEASE SUSCEPTIBILITY5</a:t>
                      </a:r>
                      <a:r>
                        <a:rPr lang="en-US" altLang="zh-CN" sz="1400" b="0" i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CN" sz="14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EDS5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b="0" i="1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Plant defense</a:t>
                      </a:r>
                      <a:endParaRPr lang="zh-CN" altLang="en-US" sz="14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/>
                        <a:t>Chloroplast</a:t>
                      </a:r>
                      <a:r>
                        <a:rPr lang="en-US" altLang="zh-CN" sz="1400" b="0" baseline="0" dirty="0"/>
                        <a:t> Envelope</a:t>
                      </a:r>
                      <a:endParaRPr lang="zh-CN" altLang="en-US" sz="14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 or SA precursor</a:t>
                      </a:r>
                      <a:endParaRPr lang="zh-CN" altLang="en-US" sz="14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200" b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 pitchFamily="34" charset="0"/>
                        </a:rPr>
                        <a:t>Nawrath</a:t>
                      </a:r>
                      <a:r>
                        <a:rPr lang="en-US" altLang="zh-CN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 pitchFamily="34" charset="0"/>
                        </a:rPr>
                        <a:t> et al., 2002; Serrano et al., 2003</a:t>
                      </a:r>
                      <a:endParaRPr lang="zh-CN" alt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1" dirty="0"/>
                        <a:t>Arabidopsis</a:t>
                      </a:r>
                      <a:r>
                        <a:rPr lang="en-US" altLang="zh-CN" sz="1400" b="0" i="1" baseline="0" dirty="0"/>
                        <a:t> thaliana </a:t>
                      </a:r>
                      <a:r>
                        <a:rPr lang="en-US" altLang="zh-CN" sz="1400" b="0" i="1" dirty="0"/>
                        <a:t>DETOXIFICATION1 </a:t>
                      </a:r>
                      <a:r>
                        <a:rPr lang="en-US" altLang="zh-CN" sz="1400" b="0" i="0" dirty="0"/>
                        <a:t>(</a:t>
                      </a:r>
                      <a:r>
                        <a:rPr lang="en-US" altLang="zh-CN" sz="1400" b="0" i="1" dirty="0"/>
                        <a:t>AtDTX1</a:t>
                      </a:r>
                      <a:r>
                        <a:rPr lang="en-US" altLang="zh-CN" sz="1400" b="0" i="0" dirty="0"/>
                        <a:t>)</a:t>
                      </a:r>
                      <a:endParaRPr lang="zh-CN" altLang="en-US" sz="1400" b="0" i="1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/>
                        <a:t>Efflux of toxic</a:t>
                      </a:r>
                      <a:r>
                        <a:rPr lang="en-US" altLang="zh-CN" sz="1400" b="0" baseline="0" dirty="0"/>
                        <a:t> </a:t>
                      </a:r>
                      <a:r>
                        <a:rPr lang="en-US" altLang="zh-CN" sz="1400" b="0" dirty="0"/>
                        <a:t>compounds from the cytoplasm</a:t>
                      </a:r>
                      <a:endParaRPr lang="zh-CN" altLang="en-US" sz="14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/>
                        <a:t>Plasma Membrane</a:t>
                      </a:r>
                      <a:endParaRPr lang="zh-CN" altLang="en-US" sz="14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Plant alkaloids</a:t>
                      </a:r>
                      <a:endParaRPr lang="zh-CN" altLang="en-US" sz="14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Times New Roman" pitchFamily="18" charset="0"/>
                        </a:rPr>
                        <a:t>Li et al., 2002</a:t>
                      </a:r>
                      <a:endParaRPr lang="zh-CN" altLang="zh-CN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FERRIC REDUCTASE DEFECTIVE3 </a:t>
                      </a: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CN" sz="1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FRD3</a:t>
                      </a: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Iron homeostasis</a:t>
                      </a:r>
                      <a:endParaRPr lang="zh-CN" altLang="en-US" sz="14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/>
                        <a:t>Plasma Membrane</a:t>
                      </a:r>
                      <a:endParaRPr lang="zh-CN" altLang="en-US" sz="14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/>
                        <a:t>Citrate</a:t>
                      </a:r>
                      <a:endParaRPr lang="zh-CN" altLang="en-US" sz="14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Times New Roman" pitchFamily="18" charset="0"/>
                        </a:rPr>
                        <a:t>Green et al., 2004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Times New Roman" pitchFamily="18" charset="0"/>
                        </a:rPr>
                        <a:t>Roschzttardtz</a:t>
                      </a:r>
                      <a:r>
                        <a:rPr lang="en-US" altLang="zh-CN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Times New Roman" pitchFamily="18" charset="0"/>
                        </a:rPr>
                        <a:t> et al., 2011</a:t>
                      </a:r>
                      <a:endParaRPr lang="zh-CN" altLang="zh-CN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011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9110" y="1060359"/>
            <a:ext cx="5220789" cy="203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89" t="5837"/>
          <a:stretch/>
        </p:blipFill>
        <p:spPr bwMode="auto">
          <a:xfrm>
            <a:off x="3350936" y="3232906"/>
            <a:ext cx="3407633" cy="317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95085F37-A75B-43FD-B888-770E59FF11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962" b="12413"/>
          <a:stretch/>
        </p:blipFill>
        <p:spPr>
          <a:xfrm>
            <a:off x="785247" y="900219"/>
            <a:ext cx="1798320" cy="2477966"/>
          </a:xfrm>
          <a:prstGeom prst="rect">
            <a:avLst/>
          </a:prstGeom>
        </p:spPr>
      </p:pic>
      <p:grpSp>
        <p:nvGrpSpPr>
          <p:cNvPr id="48" name="组 47"/>
          <p:cNvGrpSpPr/>
          <p:nvPr/>
        </p:nvGrpSpPr>
        <p:grpSpPr>
          <a:xfrm>
            <a:off x="1112698" y="3599216"/>
            <a:ext cx="2238238" cy="2668259"/>
            <a:chOff x="6066150" y="3691854"/>
            <a:chExt cx="2238238" cy="2668259"/>
          </a:xfrm>
        </p:grpSpPr>
        <p:sp>
          <p:nvSpPr>
            <p:cNvPr id="33" name="TextBox 39">
              <a:extLst>
                <a:ext uri="{FF2B5EF4-FFF2-40B4-BE49-F238E27FC236}">
                  <a16:creationId xmlns:a16="http://schemas.microsoft.com/office/drawing/2014/main" id="{81CAA335-54F7-4B5B-83DD-4F1AAB9B93F0}"/>
                </a:ext>
              </a:extLst>
            </p:cNvPr>
            <p:cNvSpPr txBox="1"/>
            <p:nvPr/>
          </p:nvSpPr>
          <p:spPr>
            <a:xfrm>
              <a:off x="6225533" y="3710952"/>
              <a:ext cx="2078855" cy="604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altLang="zh-CN" sz="1400" b="1" i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mate</a:t>
              </a:r>
              <a:r>
                <a:rPr lang="en-US" altLang="zh-CN" sz="1400" b="1" i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d</a:t>
              </a:r>
              <a:r>
                <a:rPr lang="en-US" altLang="zh-CN" sz="1400" b="1" i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:  </a:t>
              </a:r>
            </a:p>
            <a:p>
              <a:pPr>
                <a:lnSpc>
                  <a:spcPts val="2080"/>
                </a:lnSpc>
              </a:pPr>
              <a:r>
                <a:rPr lang="en-US" altLang="zh-CN" sz="1400" i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abs3-1 abs4-1</a:t>
              </a:r>
              <a:endParaRPr lang="zh-CN" altLang="en-US" sz="1400" i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TextBox 39">
              <a:extLst>
                <a:ext uri="{FF2B5EF4-FFF2-40B4-BE49-F238E27FC236}">
                  <a16:creationId xmlns:a16="http://schemas.microsoft.com/office/drawing/2014/main" id="{58157AA1-9AC7-4296-B361-E1CF885C67E0}"/>
                </a:ext>
              </a:extLst>
            </p:cNvPr>
            <p:cNvSpPr txBox="1"/>
            <p:nvPr/>
          </p:nvSpPr>
          <p:spPr>
            <a:xfrm>
              <a:off x="6225533" y="4352100"/>
              <a:ext cx="2078855" cy="873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altLang="zh-CN" sz="1400" b="1" i="1" dirty="0" err="1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mate</a:t>
              </a:r>
              <a:r>
                <a:rPr lang="en-US" altLang="zh-CN" sz="1400" b="1" i="1" dirty="0" err="1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q</a:t>
              </a:r>
              <a:r>
                <a:rPr lang="en-US" altLang="zh-CN" sz="1400" b="1" i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:  </a:t>
              </a:r>
              <a:br>
                <a:rPr lang="en-US" altLang="zh-CN" sz="1400" i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altLang="zh-CN" sz="1400" i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abs3-1 abs4-1 </a:t>
              </a:r>
              <a:br>
                <a:rPr lang="en-US" altLang="zh-CN" sz="1400" i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altLang="zh-CN" sz="1400" i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abs3l1-1 abs3l2-1 </a:t>
              </a:r>
              <a:endParaRPr lang="zh-CN" altLang="en-US" sz="1400" i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" name="TextBox 39">
              <a:extLst>
                <a:ext uri="{FF2B5EF4-FFF2-40B4-BE49-F238E27FC236}">
                  <a16:creationId xmlns:a16="http://schemas.microsoft.com/office/drawing/2014/main" id="{FA27BA1B-4EBF-4994-B0F4-99311A563765}"/>
                </a:ext>
              </a:extLst>
            </p:cNvPr>
            <p:cNvSpPr txBox="1"/>
            <p:nvPr/>
          </p:nvSpPr>
          <p:spPr>
            <a:xfrm>
              <a:off x="6225533" y="5202665"/>
              <a:ext cx="2078855" cy="1143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altLang="zh-CN" sz="1400" b="1" i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mate</a:t>
              </a:r>
              <a:r>
                <a:rPr lang="en-US" altLang="zh-CN" sz="1400" b="1" i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s</a:t>
              </a:r>
              <a:r>
                <a:rPr lang="en-US" altLang="zh-CN" sz="1400" b="1" i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:  </a:t>
              </a:r>
              <a:br>
                <a:rPr lang="en-US" altLang="zh-CN" sz="1400" i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altLang="zh-CN" sz="1400" i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abs3-1 abs4-1 </a:t>
              </a:r>
              <a:br>
                <a:rPr lang="en-US" altLang="zh-CN" sz="1400" i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altLang="zh-CN" sz="1400" i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abs3l1-1 abs3l2-1 abs3l3-1 abs3l4-1</a:t>
              </a:r>
              <a:endParaRPr lang="zh-CN" altLang="en-US" sz="1400" i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6066150" y="3691854"/>
              <a:ext cx="1939930" cy="2668259"/>
            </a:xfrm>
            <a:prstGeom prst="round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>
                <a:latin typeface="Arial Hebrew" charset="-79"/>
                <a:ea typeface="Arial Hebrew" charset="-79"/>
                <a:cs typeface="Arial Hebrew" charset="-79"/>
              </a:endParaRPr>
            </a:p>
          </p:txBody>
        </p:sp>
      </p:grp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-1090" y="2614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400" b="1"/>
            </a:lvl1pPr>
          </a:lstStyle>
          <a:p>
            <a:r>
              <a:rPr lang="en-US" altLang="zh-CN" dirty="0"/>
              <a:t>Loss of </a:t>
            </a:r>
            <a:r>
              <a:rPr lang="en-US" altLang="zh-CN" i="1" dirty="0"/>
              <a:t>ABS3</a:t>
            </a:r>
            <a:r>
              <a:rPr lang="zh-CN" altLang="en-US" dirty="0"/>
              <a:t> </a:t>
            </a:r>
            <a:r>
              <a:rPr lang="en-US" altLang="zh-CN" dirty="0"/>
              <a:t>subfamily</a:t>
            </a:r>
            <a:r>
              <a:rPr lang="zh-CN" altLang="en-US" dirty="0"/>
              <a:t> </a:t>
            </a:r>
            <a:r>
              <a:rPr lang="en-US" altLang="zh-CN" i="1" dirty="0"/>
              <a:t>MATEs</a:t>
            </a:r>
            <a:r>
              <a:rPr lang="zh-CN" altLang="en-US" dirty="0"/>
              <a:t> </a:t>
            </a:r>
            <a:r>
              <a:rPr lang="en-US" altLang="zh-CN" dirty="0"/>
              <a:t>delays senescence</a:t>
            </a:r>
            <a:r>
              <a:rPr lang="zh-CN" altLang="en-US" dirty="0"/>
              <a:t> 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26B5026-84E4-3A47-9AD6-20F06C119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14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04652"/>
            <a:ext cx="4658378" cy="327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0" y="27081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400" b="1"/>
            </a:lvl1pPr>
          </a:lstStyle>
          <a:p>
            <a:r>
              <a:rPr lang="en-US" altLang="zh-CN" dirty="0"/>
              <a:t>ABS3 promotes bulk protein degradation and induction of </a:t>
            </a:r>
            <a:r>
              <a:rPr lang="en-US" altLang="zh-CN" i="1" dirty="0"/>
              <a:t>SAGs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1BA35E6-1737-A24F-BDD4-365CA306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547BBD8-C0C9-B949-9A0E-55F6FF81BA15}"/>
              </a:ext>
            </a:extLst>
          </p:cNvPr>
          <p:cNvSpPr txBox="1"/>
          <p:nvPr/>
        </p:nvSpPr>
        <p:spPr>
          <a:xfrm>
            <a:off x="5308600" y="5524500"/>
            <a:ext cx="825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B6C7001-19AE-6340-B22A-925F2BAD85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5757" y="2043385"/>
            <a:ext cx="4148979" cy="221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9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4CB60C7-D283-C743-A846-4003BF4DD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9363542-96C2-1F48-A9DD-656F01351410}"/>
              </a:ext>
            </a:extLst>
          </p:cNvPr>
          <p:cNvSpPr/>
          <p:nvPr/>
        </p:nvSpPr>
        <p:spPr>
          <a:xfrm>
            <a:off x="0" y="27628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/>
              <a:t>ABS3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subfamily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MATEs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promote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natural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senescence</a:t>
            </a:r>
            <a:r>
              <a:rPr lang="zh-CN" altLang="en-US" sz="2400" b="1" dirty="0"/>
              <a:t>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945AF11-9826-7F45-9D6C-5B3BF16E0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376" y="1246734"/>
            <a:ext cx="6697283" cy="352573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15660F9-ACC4-AD42-98EA-1439ADA099D3}"/>
              </a:ext>
            </a:extLst>
          </p:cNvPr>
          <p:cNvSpPr/>
          <p:nvPr/>
        </p:nvSpPr>
        <p:spPr>
          <a:xfrm>
            <a:off x="1119376" y="1155700"/>
            <a:ext cx="303024" cy="495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C2C212B-D8FB-0E44-8BF7-D9E0243F36A8}"/>
              </a:ext>
            </a:extLst>
          </p:cNvPr>
          <p:cNvSpPr/>
          <p:nvPr/>
        </p:nvSpPr>
        <p:spPr>
          <a:xfrm>
            <a:off x="4711700" y="1246734"/>
            <a:ext cx="330200" cy="302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4767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6FE6E85-6AB4-6E48-B969-9EF7E24D8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3EDA4AA-B9A5-2942-8428-D37C613C0B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0649" y="1463053"/>
            <a:ext cx="6005317" cy="22961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62E204B-3241-2E43-B14A-E7A5B9F89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49" y="3909702"/>
            <a:ext cx="3401698" cy="229614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4CF9DD9-8779-A54E-A1C0-4EBCAD114D88}"/>
              </a:ext>
            </a:extLst>
          </p:cNvPr>
          <p:cNvSpPr/>
          <p:nvPr/>
        </p:nvSpPr>
        <p:spPr>
          <a:xfrm>
            <a:off x="514349" y="225425"/>
            <a:ext cx="8115301" cy="9130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45719" rIns="45719" anchor="ctr">
            <a:spAutoFit/>
          </a:bodyPr>
          <a:lstStyle/>
          <a:p>
            <a:pPr algn="ctr" fontAlgn="ctr">
              <a:lnSpc>
                <a:spcPts val="3240"/>
              </a:lnSpc>
            </a:pPr>
            <a:r>
              <a:rPr lang="en-US" altLang="zh-CN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Regulation of senescence of ABS3 can be uncoupled from its transporter function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99A38A9-1D5E-7E48-AE75-4C5F971A2CFE}"/>
              </a:ext>
            </a:extLst>
          </p:cNvPr>
          <p:cNvSpPr/>
          <p:nvPr/>
        </p:nvSpPr>
        <p:spPr>
          <a:xfrm>
            <a:off x="1282700" y="1376025"/>
            <a:ext cx="465334" cy="31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59AFA65-8A82-EE4A-BE75-33EAE0740B30}"/>
              </a:ext>
            </a:extLst>
          </p:cNvPr>
          <p:cNvSpPr/>
          <p:nvPr/>
        </p:nvSpPr>
        <p:spPr>
          <a:xfrm>
            <a:off x="4106665" y="1402107"/>
            <a:ext cx="465334" cy="286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6B0D882-AE40-5D47-8610-328319349CFC}"/>
              </a:ext>
            </a:extLst>
          </p:cNvPr>
          <p:cNvSpPr/>
          <p:nvPr/>
        </p:nvSpPr>
        <p:spPr>
          <a:xfrm>
            <a:off x="1257299" y="3909702"/>
            <a:ext cx="465334" cy="286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AEC6987-44C9-CF48-B427-93ED4AC55980}"/>
              </a:ext>
            </a:extLst>
          </p:cNvPr>
          <p:cNvSpPr/>
          <p:nvPr/>
        </p:nvSpPr>
        <p:spPr>
          <a:xfrm>
            <a:off x="4925697" y="4457610"/>
            <a:ext cx="3111992" cy="1200329"/>
          </a:xfrm>
          <a:prstGeom prst="rect">
            <a:avLst/>
          </a:prstGeom>
          <a:solidFill>
            <a:schemeClr val="accent4">
              <a:lumMod val="60000"/>
              <a:lumOff val="40000"/>
              <a:alpha val="15000"/>
            </a:scheme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>
                <a:solidFill>
                  <a:schemeClr val="tx1"/>
                </a:solidFill>
              </a:rPr>
              <a:t>Pro66</a:t>
            </a:r>
            <a:r>
              <a:rPr kumimoji="1" lang="en-US" altLang="zh-CN" dirty="0">
                <a:solidFill>
                  <a:schemeClr val="tx1"/>
                </a:solidFill>
              </a:rPr>
              <a:t> in ABS3 </a:t>
            </a:r>
            <a:r>
              <a:rPr kumimoji="1" lang="en-US" altLang="zh-CN">
                <a:solidFill>
                  <a:schemeClr val="tx1"/>
                </a:solidFill>
              </a:rPr>
              <a:t>is essential </a:t>
            </a:r>
            <a:r>
              <a:rPr kumimoji="1" lang="en-US" altLang="zh-CN" dirty="0">
                <a:solidFill>
                  <a:schemeClr val="tx1"/>
                </a:solidFill>
              </a:rPr>
              <a:t>for </a:t>
            </a:r>
            <a:r>
              <a:rPr kumimoji="1" lang="en-US" altLang="zh-CN">
                <a:solidFill>
                  <a:schemeClr val="tx1"/>
                </a:solidFill>
              </a:rPr>
              <a:t>transporter </a:t>
            </a:r>
            <a:r>
              <a:rPr kumimoji="1" lang="en-US" altLang="zh-CN" dirty="0">
                <a:solidFill>
                  <a:schemeClr val="tx1"/>
                </a:solidFill>
              </a:rPr>
              <a:t>activity</a:t>
            </a:r>
            <a:r>
              <a:rPr kumimoji="1" lang="en-US" altLang="zh-CN">
                <a:solidFill>
                  <a:schemeClr val="tx1"/>
                </a:solidFill>
              </a:rPr>
              <a:t>,</a:t>
            </a:r>
            <a:r>
              <a:rPr kumimoji="1" lang="zh-CN" altLang="en-US">
                <a:solidFill>
                  <a:schemeClr val="tx1"/>
                </a:solidFill>
              </a:rPr>
              <a:t> </a:t>
            </a:r>
            <a:br>
              <a:rPr kumimoji="1" lang="en-US" altLang="zh-CN" dirty="0">
                <a:solidFill>
                  <a:schemeClr val="tx1"/>
                </a:solidFill>
              </a:rPr>
            </a:br>
            <a:r>
              <a:rPr kumimoji="1" lang="en-US" altLang="zh-CN">
                <a:solidFill>
                  <a:schemeClr val="tx1"/>
                </a:solidFill>
              </a:rPr>
              <a:t>but</a:t>
            </a:r>
            <a:r>
              <a:rPr kumimoji="1" lang="zh-CN" altLang="en-US">
                <a:solidFill>
                  <a:schemeClr val="tx1"/>
                </a:solidFill>
              </a:rPr>
              <a:t> </a:t>
            </a:r>
            <a:r>
              <a:rPr kumimoji="1" lang="en-US" altLang="zh-CN">
                <a:solidFill>
                  <a:schemeClr val="tx1"/>
                </a:solidFill>
              </a:rPr>
              <a:t>dispensable</a:t>
            </a:r>
            <a:r>
              <a:rPr kumimoji="1" lang="zh-CN" altLang="en-US">
                <a:solidFill>
                  <a:schemeClr val="tx1"/>
                </a:solidFill>
              </a:rPr>
              <a:t> </a:t>
            </a:r>
            <a:r>
              <a:rPr kumimoji="1" lang="en-US" altLang="zh-CN">
                <a:solidFill>
                  <a:schemeClr val="tx1"/>
                </a:solidFill>
              </a:rPr>
              <a:t>for</a:t>
            </a:r>
            <a:r>
              <a:rPr kumimoji="1" lang="zh-CN" altLang="en-US">
                <a:solidFill>
                  <a:schemeClr val="tx1"/>
                </a:solidFill>
              </a:rPr>
              <a:t> </a:t>
            </a:r>
            <a:r>
              <a:rPr kumimoji="1" lang="en-US" altLang="zh-CN">
                <a:solidFill>
                  <a:schemeClr val="tx1"/>
                </a:solidFill>
              </a:rPr>
              <a:t>ABS3</a:t>
            </a:r>
            <a:r>
              <a:rPr kumimoji="1" lang="zh-CN" altLang="en-US">
                <a:solidFill>
                  <a:schemeClr val="tx1"/>
                </a:solidFill>
              </a:rPr>
              <a:t> </a:t>
            </a:r>
            <a:r>
              <a:rPr kumimoji="1" lang="en-US" altLang="zh-CN">
                <a:solidFill>
                  <a:schemeClr val="tx1"/>
                </a:solidFill>
              </a:rPr>
              <a:t>to</a:t>
            </a:r>
            <a:r>
              <a:rPr kumimoji="1" lang="zh-CN" altLang="en-US">
                <a:solidFill>
                  <a:schemeClr val="tx1"/>
                </a:solidFill>
              </a:rPr>
              <a:t> </a:t>
            </a:r>
            <a:r>
              <a:rPr kumimoji="1" lang="en-US" altLang="zh-CN">
                <a:solidFill>
                  <a:schemeClr val="tx1"/>
                </a:solidFill>
              </a:rPr>
              <a:t>promote</a:t>
            </a:r>
            <a:r>
              <a:rPr kumimoji="1" lang="zh-CN" altLang="en-US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senescence.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0288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25D575F-D416-43FA-9156-310A80CDF26D}"/>
              </a:ext>
            </a:extLst>
          </p:cNvPr>
          <p:cNvSpPr/>
          <p:nvPr/>
        </p:nvSpPr>
        <p:spPr>
          <a:xfrm>
            <a:off x="-1" y="178974"/>
            <a:ext cx="914399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ABS3</a:t>
            </a:r>
            <a:r>
              <a:rPr lang="zh-CN" altLang="en-US" sz="2400" b="1" dirty="0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</a:rPr>
              <a:t>subfamily</a:t>
            </a:r>
            <a:r>
              <a:rPr lang="zh-CN" altLang="en-US" sz="2400" b="1" dirty="0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</a:rPr>
              <a:t>MATEs</a:t>
            </a:r>
            <a:r>
              <a:rPr lang="zh-CN" altLang="en-US" sz="2400" b="1" dirty="0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</a:rPr>
              <a:t>localized</a:t>
            </a:r>
            <a:r>
              <a:rPr lang="zh-CN" altLang="en-US" sz="2400" b="1" dirty="0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</a:rPr>
              <a:t>to</a:t>
            </a:r>
            <a:r>
              <a:rPr lang="zh-CN" altLang="en-US" sz="2400" b="1" dirty="0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</a:rPr>
              <a:t>the</a:t>
            </a:r>
            <a:r>
              <a:rPr lang="zh-CN" altLang="en-US" sz="2400" b="1" dirty="0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</a:rPr>
              <a:t>late</a:t>
            </a:r>
            <a:r>
              <a:rPr lang="zh-CN" altLang="en-US" sz="2400" b="1" dirty="0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</a:rPr>
              <a:t>endosome</a:t>
            </a: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397" y="1206924"/>
            <a:ext cx="6191250" cy="130302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902" y="3080863"/>
            <a:ext cx="2369820" cy="2876550"/>
          </a:xfrm>
          <a:prstGeom prst="rect">
            <a:avLst/>
          </a:prstGeom>
        </p:spPr>
      </p:pic>
      <p:sp>
        <p:nvSpPr>
          <p:cNvPr id="54" name="矩形 53"/>
          <p:cNvSpPr/>
          <p:nvPr/>
        </p:nvSpPr>
        <p:spPr>
          <a:xfrm>
            <a:off x="1098397" y="939198"/>
            <a:ext cx="11079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Arial" pitchFamily="34" charset="0"/>
                <a:cs typeface="Arial" pitchFamily="34" charset="0"/>
              </a:rPr>
              <a:t>Protoplast</a:t>
            </a:r>
            <a:endParaRPr lang="zh-CN" altLang="en-US" sz="1600" dirty="0"/>
          </a:p>
        </p:txBody>
      </p:sp>
      <p:sp>
        <p:nvSpPr>
          <p:cNvPr id="55" name="矩形 54"/>
          <p:cNvSpPr/>
          <p:nvPr/>
        </p:nvSpPr>
        <p:spPr>
          <a:xfrm>
            <a:off x="1098397" y="2762331"/>
            <a:ext cx="22048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Arial" pitchFamily="34" charset="0"/>
                <a:cs typeface="Arial" pitchFamily="34" charset="0"/>
              </a:rPr>
              <a:t>Transgenic Plant Root</a:t>
            </a:r>
            <a:endParaRPr lang="zh-CN" altLang="en-US" sz="1600" dirty="0"/>
          </a:p>
        </p:txBody>
      </p:sp>
      <p:sp>
        <p:nvSpPr>
          <p:cNvPr id="8" name="TextBox 39"/>
          <p:cNvSpPr txBox="1">
            <a:spLocks noChangeArrowheads="1"/>
          </p:cNvSpPr>
          <p:nvPr/>
        </p:nvSpPr>
        <p:spPr bwMode="auto">
          <a:xfrm>
            <a:off x="1081902" y="6071168"/>
            <a:ext cx="37757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ARA7: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Plant homolog of Rab5 GTPase,  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 LE/PVC/MVB marker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F1D5363-973B-3B48-BFFD-5708AEDD8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9">
            <a:extLst>
              <a:ext uri="{FF2B5EF4-FFF2-40B4-BE49-F238E27FC236}">
                <a16:creationId xmlns:a16="http://schemas.microsoft.com/office/drawing/2014/main" id="{50769BBC-AEBD-2943-A138-FD7D1562B642}"/>
              </a:ext>
            </a:extLst>
          </p:cNvPr>
          <p:cNvGrpSpPr/>
          <p:nvPr/>
        </p:nvGrpSpPr>
        <p:grpSpPr>
          <a:xfrm>
            <a:off x="4328069" y="3175533"/>
            <a:ext cx="3942171" cy="2710648"/>
            <a:chOff x="282392" y="2387570"/>
            <a:chExt cx="2806931" cy="1862225"/>
          </a:xfrm>
        </p:grpSpPr>
        <p:grpSp>
          <p:nvGrpSpPr>
            <p:cNvPr id="17" name="Group 14">
              <a:extLst>
                <a:ext uri="{FF2B5EF4-FFF2-40B4-BE49-F238E27FC236}">
                  <a16:creationId xmlns:a16="http://schemas.microsoft.com/office/drawing/2014/main" id="{5912DB16-59CF-E044-995D-E85A22069B02}"/>
                </a:ext>
              </a:extLst>
            </p:cNvPr>
            <p:cNvGrpSpPr/>
            <p:nvPr/>
          </p:nvGrpSpPr>
          <p:grpSpPr>
            <a:xfrm>
              <a:off x="282392" y="2387570"/>
              <a:ext cx="2806931" cy="1862225"/>
              <a:chOff x="282392" y="2372116"/>
              <a:chExt cx="2806931" cy="1862225"/>
            </a:xfrm>
          </p:grpSpPr>
          <p:grpSp>
            <p:nvGrpSpPr>
              <p:cNvPr id="20" name="Group 12">
                <a:extLst>
                  <a:ext uri="{FF2B5EF4-FFF2-40B4-BE49-F238E27FC236}">
                    <a16:creationId xmlns:a16="http://schemas.microsoft.com/office/drawing/2014/main" id="{074AEA07-3D6D-5A43-9BFC-D02AD167C7D7}"/>
                  </a:ext>
                </a:extLst>
              </p:cNvPr>
              <p:cNvGrpSpPr/>
              <p:nvPr/>
            </p:nvGrpSpPr>
            <p:grpSpPr>
              <a:xfrm>
                <a:off x="282392" y="2372116"/>
                <a:ext cx="2806931" cy="1862225"/>
                <a:chOff x="192324" y="995435"/>
                <a:chExt cx="2806931" cy="1862225"/>
              </a:xfrm>
            </p:grpSpPr>
            <p:pic>
              <p:nvPicPr>
                <p:cNvPr id="22" name="Picture 20">
                  <a:extLst>
                    <a:ext uri="{FF2B5EF4-FFF2-40B4-BE49-F238E27FC236}">
                      <a16:creationId xmlns:a16="http://schemas.microsoft.com/office/drawing/2014/main" id="{2C40523C-5197-C24C-B97A-59DE0B72AE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2324" y="995435"/>
                  <a:ext cx="2806931" cy="1862225"/>
                </a:xfrm>
                <a:prstGeom prst="rect">
                  <a:avLst/>
                </a:prstGeom>
              </p:spPr>
            </p:pic>
            <p:grpSp>
              <p:nvGrpSpPr>
                <p:cNvPr id="23" name="Group 6">
                  <a:extLst>
                    <a:ext uri="{FF2B5EF4-FFF2-40B4-BE49-F238E27FC236}">
                      <a16:creationId xmlns:a16="http://schemas.microsoft.com/office/drawing/2014/main" id="{D7110743-23DF-B241-BEE0-39DB53E8A8ED}"/>
                    </a:ext>
                  </a:extLst>
                </p:cNvPr>
                <p:cNvGrpSpPr/>
                <p:nvPr/>
              </p:nvGrpSpPr>
              <p:grpSpPr>
                <a:xfrm rot="20426340">
                  <a:off x="1795083" y="1776842"/>
                  <a:ext cx="682389" cy="653709"/>
                  <a:chOff x="1828492" y="1994403"/>
                  <a:chExt cx="682389" cy="653709"/>
                </a:xfrm>
              </p:grpSpPr>
              <p:pic>
                <p:nvPicPr>
                  <p:cNvPr id="26" name="Picture 39">
                    <a:extLst>
                      <a:ext uri="{FF2B5EF4-FFF2-40B4-BE49-F238E27FC236}">
                        <a16:creationId xmlns:a16="http://schemas.microsoft.com/office/drawing/2014/main" id="{8670EC64-1F03-5F48-A4A8-A47983117A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854496" y="2020063"/>
                    <a:ext cx="623668" cy="572124"/>
                  </a:xfrm>
                  <a:prstGeom prst="rect">
                    <a:avLst/>
                  </a:prstGeom>
                </p:spPr>
              </p:pic>
              <p:sp>
                <p:nvSpPr>
                  <p:cNvPr id="27" name="Can 40">
                    <a:extLst>
                      <a:ext uri="{FF2B5EF4-FFF2-40B4-BE49-F238E27FC236}">
                        <a16:creationId xmlns:a16="http://schemas.microsoft.com/office/drawing/2014/main" id="{22763939-BA5F-E242-B667-A06C776A2918}"/>
                      </a:ext>
                    </a:extLst>
                  </p:cNvPr>
                  <p:cNvSpPr/>
                  <p:nvPr/>
                </p:nvSpPr>
                <p:spPr>
                  <a:xfrm rot="-180000">
                    <a:off x="2136794" y="1994403"/>
                    <a:ext cx="45720" cy="109728"/>
                  </a:xfrm>
                  <a:prstGeom prst="can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7150" dist="19050" dir="5400000" algn="ctr" rotWithShape="0">
                      <a:srgbClr val="000000">
                        <a:alpha val="41000"/>
                      </a:srgbClr>
                    </a:outerShdw>
                  </a:effectLst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8" name="Can 45">
                    <a:extLst>
                      <a:ext uri="{FF2B5EF4-FFF2-40B4-BE49-F238E27FC236}">
                        <a16:creationId xmlns:a16="http://schemas.microsoft.com/office/drawing/2014/main" id="{E08F68C9-A176-CC4D-9D11-D706410ECDDF}"/>
                      </a:ext>
                    </a:extLst>
                  </p:cNvPr>
                  <p:cNvSpPr/>
                  <p:nvPr/>
                </p:nvSpPr>
                <p:spPr>
                  <a:xfrm rot="5160000">
                    <a:off x="2433157" y="2249765"/>
                    <a:ext cx="45720" cy="109728"/>
                  </a:xfrm>
                  <a:prstGeom prst="can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7150" dist="19050" dir="5400000" algn="ctr" rotWithShape="0">
                      <a:srgbClr val="000000">
                        <a:alpha val="41000"/>
                      </a:srgbClr>
                    </a:outerShdw>
                  </a:effectLst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" name="Can 46">
                    <a:extLst>
                      <a:ext uri="{FF2B5EF4-FFF2-40B4-BE49-F238E27FC236}">
                        <a16:creationId xmlns:a16="http://schemas.microsoft.com/office/drawing/2014/main" id="{0B159B94-EAE0-B042-94C5-645867E32ADE}"/>
                      </a:ext>
                    </a:extLst>
                  </p:cNvPr>
                  <p:cNvSpPr/>
                  <p:nvPr/>
                </p:nvSpPr>
                <p:spPr>
                  <a:xfrm rot="-240000">
                    <a:off x="2173982" y="2538384"/>
                    <a:ext cx="45719" cy="109728"/>
                  </a:xfrm>
                  <a:prstGeom prst="can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7150" dist="19050" dir="5400000" algn="ctr" rotWithShape="0">
                      <a:srgbClr val="000000">
                        <a:alpha val="41000"/>
                      </a:srgbClr>
                    </a:outerShdw>
                  </a:effectLst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" name="Can 47">
                    <a:extLst>
                      <a:ext uri="{FF2B5EF4-FFF2-40B4-BE49-F238E27FC236}">
                        <a16:creationId xmlns:a16="http://schemas.microsoft.com/office/drawing/2014/main" id="{422DD1E7-BADA-B747-9DE0-D4CC17CC697C}"/>
                      </a:ext>
                    </a:extLst>
                  </p:cNvPr>
                  <p:cNvSpPr/>
                  <p:nvPr/>
                </p:nvSpPr>
                <p:spPr>
                  <a:xfrm rot="5160000">
                    <a:off x="1860496" y="2276397"/>
                    <a:ext cx="45720" cy="109728"/>
                  </a:xfrm>
                  <a:prstGeom prst="can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7150" dist="19050" dir="5400000" algn="ctr" rotWithShape="0">
                      <a:srgbClr val="000000">
                        <a:alpha val="41000"/>
                      </a:srgbClr>
                    </a:outerShdw>
                  </a:effectLst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</p:grpSp>
            <p:cxnSp>
              <p:nvCxnSpPr>
                <p:cNvPr id="24" name="Straight Arrow Connector 8">
                  <a:extLst>
                    <a:ext uri="{FF2B5EF4-FFF2-40B4-BE49-F238E27FC236}">
                      <a16:creationId xmlns:a16="http://schemas.microsoft.com/office/drawing/2014/main" id="{491C10F1-9D23-A74D-8EB3-EDBAC909CA15}"/>
                    </a:ext>
                  </a:extLst>
                </p:cNvPr>
                <p:cNvCxnSpPr/>
                <p:nvPr/>
              </p:nvCxnSpPr>
              <p:spPr>
                <a:xfrm flipV="1">
                  <a:off x="2400515" y="2068661"/>
                  <a:ext cx="12155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48">
                  <a:extLst>
                    <a:ext uri="{FF2B5EF4-FFF2-40B4-BE49-F238E27FC236}">
                      <a16:creationId xmlns:a16="http://schemas.microsoft.com/office/drawing/2014/main" id="{0DC47F44-9AE2-6548-BC77-F71104F7C887}"/>
                    </a:ext>
                  </a:extLst>
                </p:cNvPr>
                <p:cNvCxnSpPr/>
                <p:nvPr/>
              </p:nvCxnSpPr>
              <p:spPr>
                <a:xfrm flipV="1">
                  <a:off x="1738434" y="2068661"/>
                  <a:ext cx="12155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TextBox 13">
                <a:extLst>
                  <a:ext uri="{FF2B5EF4-FFF2-40B4-BE49-F238E27FC236}">
                    <a16:creationId xmlns:a16="http://schemas.microsoft.com/office/drawing/2014/main" id="{AA5B7570-0050-804A-9FF9-4F517618B92E}"/>
                  </a:ext>
                </a:extLst>
              </p:cNvPr>
              <p:cNvSpPr txBox="1"/>
              <p:nvPr/>
            </p:nvSpPr>
            <p:spPr>
              <a:xfrm>
                <a:off x="1588801" y="3791160"/>
                <a:ext cx="1261299" cy="170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LE/PVC/MVB</a:t>
                </a:r>
              </a:p>
            </p:txBody>
          </p:sp>
        </p:grpSp>
        <p:cxnSp>
          <p:nvCxnSpPr>
            <p:cNvPr id="13" name="Straight Arrow Connector 51">
              <a:extLst>
                <a:ext uri="{FF2B5EF4-FFF2-40B4-BE49-F238E27FC236}">
                  <a16:creationId xmlns:a16="http://schemas.microsoft.com/office/drawing/2014/main" id="{8D3F2AFD-2E27-F54A-A7C1-ADAEE45B668E}"/>
                </a:ext>
              </a:extLst>
            </p:cNvPr>
            <p:cNvCxnSpPr/>
            <p:nvPr/>
          </p:nvCxnSpPr>
          <p:spPr>
            <a:xfrm flipV="1">
              <a:off x="1569593" y="3023243"/>
              <a:ext cx="38416" cy="1305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7">
              <a:extLst>
                <a:ext uri="{FF2B5EF4-FFF2-40B4-BE49-F238E27FC236}">
                  <a16:creationId xmlns:a16="http://schemas.microsoft.com/office/drawing/2014/main" id="{C7193F29-9169-704C-8554-6010A5D8E19E}"/>
                </a:ext>
              </a:extLst>
            </p:cNvPr>
            <p:cNvSpPr/>
            <p:nvPr/>
          </p:nvSpPr>
          <p:spPr>
            <a:xfrm rot="3163031">
              <a:off x="1570669" y="2835234"/>
              <a:ext cx="182880" cy="182880"/>
            </a:xfrm>
            <a:prstGeom prst="ellipse">
              <a:avLst/>
            </a:prstGeom>
            <a:gradFill flip="none" rotWithShape="1">
              <a:gsLst>
                <a:gs pos="0">
                  <a:srgbClr val="FF5743">
                    <a:tint val="66000"/>
                    <a:satMod val="160000"/>
                  </a:srgbClr>
                </a:gs>
                <a:gs pos="50000">
                  <a:srgbClr val="FF5743">
                    <a:tint val="44500"/>
                    <a:satMod val="160000"/>
                  </a:srgbClr>
                </a:gs>
                <a:gs pos="100000">
                  <a:srgbClr val="FF5743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53">
              <a:extLst>
                <a:ext uri="{FF2B5EF4-FFF2-40B4-BE49-F238E27FC236}">
                  <a16:creationId xmlns:a16="http://schemas.microsoft.com/office/drawing/2014/main" id="{55CF6C3B-ACBE-7B4B-B050-3AEEB9D4DB72}"/>
                </a:ext>
              </a:extLst>
            </p:cNvPr>
            <p:cNvCxnSpPr/>
            <p:nvPr/>
          </p:nvCxnSpPr>
          <p:spPr>
            <a:xfrm flipV="1">
              <a:off x="1713349" y="2736402"/>
              <a:ext cx="61922" cy="787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54">
              <a:extLst>
                <a:ext uri="{FF2B5EF4-FFF2-40B4-BE49-F238E27FC236}">
                  <a16:creationId xmlns:a16="http://schemas.microsoft.com/office/drawing/2014/main" id="{817DBCED-3196-8C4E-943A-8818F03E5765}"/>
                </a:ext>
              </a:extLst>
            </p:cNvPr>
            <p:cNvSpPr txBox="1"/>
            <p:nvPr/>
          </p:nvSpPr>
          <p:spPr>
            <a:xfrm>
              <a:off x="1351667" y="2821119"/>
              <a:ext cx="3016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RE</a:t>
              </a: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EE58A039-5957-0145-9A49-10E6F313EE83}"/>
              </a:ext>
            </a:extLst>
          </p:cNvPr>
          <p:cNvSpPr txBox="1"/>
          <p:nvPr/>
        </p:nvSpPr>
        <p:spPr>
          <a:xfrm>
            <a:off x="6818426" y="2839275"/>
            <a:ext cx="1560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/>
              <a:t>ABS3 subfamily MATEs</a:t>
            </a:r>
            <a:endParaRPr kumimoji="1" lang="zh-CN" altLang="en-US" sz="1100" dirty="0"/>
          </a:p>
        </p:txBody>
      </p:sp>
      <p:sp>
        <p:nvSpPr>
          <p:cNvPr id="31" name="Can 40">
            <a:extLst>
              <a:ext uri="{FF2B5EF4-FFF2-40B4-BE49-F238E27FC236}">
                <a16:creationId xmlns:a16="http://schemas.microsoft.com/office/drawing/2014/main" id="{83974F61-2DC3-9A40-BF82-DCBC041ECD77}"/>
              </a:ext>
            </a:extLst>
          </p:cNvPr>
          <p:cNvSpPr/>
          <p:nvPr/>
        </p:nvSpPr>
        <p:spPr>
          <a:xfrm>
            <a:off x="6772050" y="2869755"/>
            <a:ext cx="61060" cy="198877"/>
          </a:xfrm>
          <a:prstGeom prst="can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7150" dist="19050" dir="5400000" algn="ctr" rotWithShape="0">
              <a:srgbClr val="000000">
                <a:alpha val="41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01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9"/>
          <p:cNvSpPr/>
          <p:nvPr/>
        </p:nvSpPr>
        <p:spPr>
          <a:xfrm>
            <a:off x="886322" y="353181"/>
            <a:ext cx="7516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/>
              <a:t>Crosstalk between endocytic and </a:t>
            </a:r>
            <a:r>
              <a:rPr lang="en-US" altLang="zh-CN" sz="2400" b="1" dirty="0" err="1"/>
              <a:t>autophagic</a:t>
            </a:r>
            <a:r>
              <a:rPr lang="en-US" altLang="zh-CN" sz="2400" b="1" dirty="0"/>
              <a:t> pathways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056951" y="1129182"/>
            <a:ext cx="7175639" cy="4628979"/>
            <a:chOff x="814055" y="1172044"/>
            <a:chExt cx="7175639" cy="462897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055" y="1172044"/>
              <a:ext cx="7175639" cy="4628979"/>
            </a:xfrm>
            <a:prstGeom prst="rect">
              <a:avLst/>
            </a:prstGeom>
          </p:spPr>
        </p:pic>
        <p:sp>
          <p:nvSpPr>
            <p:cNvPr id="11" name="Freeform 10"/>
            <p:cNvSpPr/>
            <p:nvPr/>
          </p:nvSpPr>
          <p:spPr>
            <a:xfrm flipV="1">
              <a:off x="2531146" y="2262381"/>
              <a:ext cx="3314896" cy="449084"/>
            </a:xfrm>
            <a:custGeom>
              <a:avLst/>
              <a:gdLst>
                <a:gd name="connsiteX0" fmla="*/ 0 w 2900362"/>
                <a:gd name="connsiteY0" fmla="*/ 0 h 477325"/>
                <a:gd name="connsiteX1" fmla="*/ 614362 w 2900362"/>
                <a:gd name="connsiteY1" fmla="*/ 414337 h 477325"/>
                <a:gd name="connsiteX2" fmla="*/ 1514475 w 2900362"/>
                <a:gd name="connsiteY2" fmla="*/ 471487 h 477325"/>
                <a:gd name="connsiteX3" fmla="*/ 2514600 w 2900362"/>
                <a:gd name="connsiteY3" fmla="*/ 371475 h 477325"/>
                <a:gd name="connsiteX4" fmla="*/ 2900362 w 2900362"/>
                <a:gd name="connsiteY4" fmla="*/ 185737 h 477325"/>
                <a:gd name="connsiteX5" fmla="*/ 2900362 w 2900362"/>
                <a:gd name="connsiteY5" fmla="*/ 185737 h 4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00362" h="477325">
                  <a:moveTo>
                    <a:pt x="0" y="0"/>
                  </a:moveTo>
                  <a:cubicBezTo>
                    <a:pt x="180975" y="167878"/>
                    <a:pt x="361950" y="335756"/>
                    <a:pt x="614362" y="414337"/>
                  </a:cubicBezTo>
                  <a:cubicBezTo>
                    <a:pt x="866775" y="492918"/>
                    <a:pt x="1197769" y="478631"/>
                    <a:pt x="1514475" y="471487"/>
                  </a:cubicBezTo>
                  <a:cubicBezTo>
                    <a:pt x="1831181" y="464343"/>
                    <a:pt x="2283619" y="419100"/>
                    <a:pt x="2514600" y="371475"/>
                  </a:cubicBezTo>
                  <a:cubicBezTo>
                    <a:pt x="2745581" y="323850"/>
                    <a:pt x="2900362" y="185737"/>
                    <a:pt x="2900362" y="185737"/>
                  </a:cubicBezTo>
                  <a:lnTo>
                    <a:pt x="2900362" y="18573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/>
            <p:cNvCxnSpPr>
              <a:cxnSpLocks/>
            </p:cNvCxnSpPr>
            <p:nvPr/>
          </p:nvCxnSpPr>
          <p:spPr>
            <a:xfrm flipH="1">
              <a:off x="5990686" y="3214723"/>
              <a:ext cx="182208" cy="34815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none" w="lg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5478" y="2174504"/>
              <a:ext cx="1040219" cy="1040219"/>
            </a:xfrm>
            <a:prstGeom prst="rect">
              <a:avLst/>
            </a:prstGeom>
          </p:spPr>
        </p:pic>
        <p:cxnSp>
          <p:nvCxnSpPr>
            <p:cNvPr id="34" name="Straight Arrow Connector 33"/>
            <p:cNvCxnSpPr/>
            <p:nvPr/>
          </p:nvCxnSpPr>
          <p:spPr>
            <a:xfrm>
              <a:off x="6898689" y="2843947"/>
              <a:ext cx="260883" cy="99278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none" w="lg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65556" y="2810349"/>
              <a:ext cx="614636" cy="607651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5870771" y="1843732"/>
            <a:ext cx="1619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Arial" charset="0"/>
                <a:ea typeface="Arial" charset="0"/>
                <a:cs typeface="Arial" charset="0"/>
              </a:rPr>
              <a:t>Autophagsome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50EC273-5AAE-2A41-83F1-DC497E7C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288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1"/>
          <p:cNvSpPr>
            <a:spLocks noChangeArrowheads="1"/>
          </p:cNvSpPr>
          <p:nvPr/>
        </p:nvSpPr>
        <p:spPr bwMode="auto">
          <a:xfrm>
            <a:off x="0" y="169863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en-US" altLang="zh-CN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Color of Autumn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6E63844-1775-1649-8F12-02E7B2FCFE70}"/>
              </a:ext>
            </a:extLst>
          </p:cNvPr>
          <p:cNvSpPr/>
          <p:nvPr/>
        </p:nvSpPr>
        <p:spPr>
          <a:xfrm rot="16200000">
            <a:off x="4545000" y="-3759731"/>
            <a:ext cx="54000" cy="9144000"/>
          </a:xfrm>
          <a:prstGeom prst="rect">
            <a:avLst/>
          </a:prstGeom>
          <a:gradFill flip="none" rotWithShape="1">
            <a:gsLst>
              <a:gs pos="69027">
                <a:srgbClr val="FEE0BE"/>
              </a:gs>
              <a:gs pos="30000">
                <a:srgbClr val="BDD4A8"/>
              </a:gs>
              <a:gs pos="100000">
                <a:srgbClr val="FED09F"/>
              </a:gs>
              <a:gs pos="0">
                <a:srgbClr val="A5C48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7489A02-2C87-634E-A28C-984439F39D6B}"/>
              </a:ext>
            </a:extLst>
          </p:cNvPr>
          <p:cNvSpPr txBox="1"/>
          <p:nvPr/>
        </p:nvSpPr>
        <p:spPr>
          <a:xfrm>
            <a:off x="1712119" y="1114549"/>
            <a:ext cx="3160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NWAFU,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South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Campus</a:t>
            </a:r>
            <a:endParaRPr kumimoji="1" lang="zh-CN" altLang="en-US" sz="2400" b="1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274E24A-7F26-D04E-9F31-4C57B6A98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119" y="1582834"/>
            <a:ext cx="5719761" cy="4347018"/>
          </a:xfrm>
          <a:prstGeom prst="rect">
            <a:avLst/>
          </a:prstGeom>
        </p:spPr>
      </p:pic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A49DB5BB-A4F3-484D-A917-32110D440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2A13-1600-FB40-A3C4-41C208A2F97A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63730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4200" y="1146893"/>
            <a:ext cx="4292600" cy="486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88F8BB-2F7C-5C4B-9377-D42ADD8A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70D752F-E4F8-164B-A2F2-6976999D9BF6}"/>
              </a:ext>
            </a:extLst>
          </p:cNvPr>
          <p:cNvSpPr/>
          <p:nvPr/>
        </p:nvSpPr>
        <p:spPr>
          <a:xfrm>
            <a:off x="357278" y="294417"/>
            <a:ext cx="852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en-US" altLang="zh-CN" sz="2400" b="1" dirty="0"/>
              <a:t>ABS3 subfamily MATEs control senescence and proteostasis independent of canonical autophagy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599" y="1307304"/>
            <a:ext cx="4292601" cy="2025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7A2D436-A9D6-9B42-99EB-C3A564D82040}"/>
              </a:ext>
            </a:extLst>
          </p:cNvPr>
          <p:cNvSpPr/>
          <p:nvPr/>
        </p:nvSpPr>
        <p:spPr>
          <a:xfrm>
            <a:off x="482599" y="1400893"/>
            <a:ext cx="375875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A67C8F9-0430-AD4D-AE64-CA29BD4A7D1C}"/>
              </a:ext>
            </a:extLst>
          </p:cNvPr>
          <p:cNvSpPr/>
          <p:nvPr/>
        </p:nvSpPr>
        <p:spPr>
          <a:xfrm>
            <a:off x="5062176" y="1146893"/>
            <a:ext cx="332306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5966F73-AACF-2A49-9C07-88F8A18C52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142" y="3429000"/>
            <a:ext cx="3055469" cy="2112514"/>
          </a:xfrm>
          <a:prstGeom prst="rect">
            <a:avLst/>
          </a:prstGeom>
        </p:spPr>
      </p:pic>
      <p:sp>
        <p:nvSpPr>
          <p:cNvPr id="9" name="TextBox 84">
            <a:extLst>
              <a:ext uri="{FF2B5EF4-FFF2-40B4-BE49-F238E27FC236}">
                <a16:creationId xmlns:a16="http://schemas.microsoft.com/office/drawing/2014/main" id="{030F072C-146A-C247-B40A-30AC00A8FD8C}"/>
              </a:ext>
            </a:extLst>
          </p:cNvPr>
          <p:cNvSpPr txBox="1"/>
          <p:nvPr/>
        </p:nvSpPr>
        <p:spPr>
          <a:xfrm>
            <a:off x="1104899" y="5721243"/>
            <a:ext cx="3784601" cy="585610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1" dirty="0">
                <a:latin typeface="Arial" pitchFamily="34" charset="0"/>
                <a:cs typeface="Arial" pitchFamily="34" charset="0"/>
              </a:rPr>
              <a:t>NBR1</a:t>
            </a:r>
            <a:r>
              <a:rPr lang="en-US" altLang="zh-CN" sz="1400" dirty="0">
                <a:latin typeface="Arial" pitchFamily="34" charset="0"/>
                <a:cs typeface="Arial" pitchFamily="34" charset="0"/>
              </a:rPr>
              <a:t>: cargo receptor and selective autophagy substrate</a:t>
            </a:r>
            <a:endParaRPr lang="zh-CN" alt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6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76242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en-US" altLang="zh-CN" sz="2400" b="1" dirty="0"/>
              <a:t>ABS3-mediated degradation is vacuole dependent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770889" y="955209"/>
            <a:ext cx="568960" cy="477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TextBox 84">
            <a:extLst>
              <a:ext uri="{FF2B5EF4-FFF2-40B4-BE49-F238E27FC236}">
                <a16:creationId xmlns:a16="http://schemas.microsoft.com/office/drawing/2014/main" id="{0EAFDE9E-4E8A-4AF2-A7E0-4808975CECB5}"/>
              </a:ext>
            </a:extLst>
          </p:cNvPr>
          <p:cNvSpPr txBox="1"/>
          <p:nvPr/>
        </p:nvSpPr>
        <p:spPr>
          <a:xfrm>
            <a:off x="6047740" y="2378799"/>
            <a:ext cx="2468880" cy="132802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Arial" pitchFamily="34" charset="0"/>
                <a:cs typeface="Arial" pitchFamily="34" charset="0"/>
              </a:rPr>
              <a:t>E-64d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: Vacuolar cysteine protease inhibitor</a:t>
            </a:r>
            <a:endParaRPr lang="zh-CN" alt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734" y="1164003"/>
            <a:ext cx="4757737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B1C74C4-193B-F341-8DC3-E498AD48F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7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37D23B6-8E33-204C-B9E3-FA4932F5E2C4}"/>
              </a:ext>
            </a:extLst>
          </p:cNvPr>
          <p:cNvSpPr/>
          <p:nvPr/>
        </p:nvSpPr>
        <p:spPr>
          <a:xfrm>
            <a:off x="2601236" y="200680"/>
            <a:ext cx="3941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ABS3 interacts with ATG8</a:t>
            </a:r>
            <a:endParaRPr lang="zh-CN" altLang="en-US" sz="28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E6358A8-34C3-8F44-82F7-B64B986D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C362261-E569-B348-8567-6062F7711C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853" y="966397"/>
            <a:ext cx="4677225" cy="522342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FB55B6C-C933-634C-8F74-D61C5AB4B868}"/>
              </a:ext>
            </a:extLst>
          </p:cNvPr>
          <p:cNvSpPr/>
          <p:nvPr/>
        </p:nvSpPr>
        <p:spPr>
          <a:xfrm>
            <a:off x="3023853" y="1940962"/>
            <a:ext cx="196678" cy="162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960242-2FCA-724F-8FAF-8279914DF318}"/>
              </a:ext>
            </a:extLst>
          </p:cNvPr>
          <p:cNvSpPr/>
          <p:nvPr/>
        </p:nvSpPr>
        <p:spPr>
          <a:xfrm>
            <a:off x="3023853" y="3191570"/>
            <a:ext cx="196678" cy="162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4D11B45-08DA-604D-9E46-4DC2C3E9DD5E}"/>
              </a:ext>
            </a:extLst>
          </p:cNvPr>
          <p:cNvSpPr/>
          <p:nvPr/>
        </p:nvSpPr>
        <p:spPr>
          <a:xfrm>
            <a:off x="5833282" y="3190360"/>
            <a:ext cx="196678" cy="162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CE92CB6-9802-044C-A07E-2D7312F3A2B5}"/>
              </a:ext>
            </a:extLst>
          </p:cNvPr>
          <p:cNvSpPr/>
          <p:nvPr/>
        </p:nvSpPr>
        <p:spPr>
          <a:xfrm>
            <a:off x="930580" y="1135095"/>
            <a:ext cx="1981200" cy="646331"/>
          </a:xfrm>
          <a:prstGeom prst="rect">
            <a:avLst/>
          </a:prstGeom>
          <a:solidFill>
            <a:schemeClr val="accent4">
              <a:lumMod val="60000"/>
              <a:lumOff val="40000"/>
              <a:alpha val="15000"/>
            </a:scheme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tx1"/>
                </a:solidFill>
              </a:rPr>
              <a:t>Partial </a:t>
            </a:r>
            <a:br>
              <a:rPr kumimoji="1" lang="en-US" altLang="zh-CN" b="1" dirty="0">
                <a:solidFill>
                  <a:schemeClr val="tx1"/>
                </a:solidFill>
              </a:rPr>
            </a:br>
            <a:r>
              <a:rPr kumimoji="1" lang="en-US" altLang="zh-CN" b="1" dirty="0">
                <a:solidFill>
                  <a:schemeClr val="tx1"/>
                </a:solidFill>
              </a:rPr>
              <a:t>co-localization</a:t>
            </a:r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B91F7B5-25FC-9A4C-8025-29530DEC5704}"/>
              </a:ext>
            </a:extLst>
          </p:cNvPr>
          <p:cNvSpPr/>
          <p:nvPr/>
        </p:nvSpPr>
        <p:spPr>
          <a:xfrm>
            <a:off x="930580" y="2384005"/>
            <a:ext cx="1981200" cy="369332"/>
          </a:xfrm>
          <a:prstGeom prst="rect">
            <a:avLst/>
          </a:prstGeom>
          <a:solidFill>
            <a:schemeClr val="accent4">
              <a:lumMod val="60000"/>
              <a:lumOff val="40000"/>
              <a:alpha val="15000"/>
            </a:scheme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 err="1">
                <a:solidFill>
                  <a:schemeClr val="tx1"/>
                </a:solidFill>
              </a:rPr>
              <a:t>BiFC</a:t>
            </a:r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23D1692-44E6-A149-BD43-70BCF745607E}"/>
              </a:ext>
            </a:extLst>
          </p:cNvPr>
          <p:cNvSpPr/>
          <p:nvPr/>
        </p:nvSpPr>
        <p:spPr>
          <a:xfrm>
            <a:off x="930580" y="4055198"/>
            <a:ext cx="1981200" cy="369332"/>
          </a:xfrm>
          <a:prstGeom prst="rect">
            <a:avLst/>
          </a:prstGeom>
          <a:solidFill>
            <a:schemeClr val="accent4">
              <a:lumMod val="60000"/>
              <a:lumOff val="40000"/>
              <a:alpha val="15000"/>
            </a:scheme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tx1"/>
                </a:solidFill>
              </a:rPr>
              <a:t>Split-Ubiquitin</a:t>
            </a:r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57259E5-4113-124D-97B9-3E926C0A61DC}"/>
              </a:ext>
            </a:extLst>
          </p:cNvPr>
          <p:cNvSpPr/>
          <p:nvPr/>
        </p:nvSpPr>
        <p:spPr>
          <a:xfrm>
            <a:off x="4058919" y="5320353"/>
            <a:ext cx="1981200" cy="369332"/>
          </a:xfrm>
          <a:prstGeom prst="rect">
            <a:avLst/>
          </a:prstGeom>
          <a:solidFill>
            <a:schemeClr val="accent4">
              <a:lumMod val="60000"/>
              <a:lumOff val="40000"/>
              <a:alpha val="15000"/>
            </a:scheme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tx1"/>
                </a:solidFill>
              </a:rPr>
              <a:t>Pull-down</a:t>
            </a:r>
            <a:endParaRPr kumimoji="1" lang="zh-CN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59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BFC4291-E536-434D-9932-A078E0F1B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ECC65B38-7FF6-884E-8B1A-1A9FBE839D1E}"/>
              </a:ext>
            </a:extLst>
          </p:cNvPr>
          <p:cNvSpPr/>
          <p:nvPr/>
        </p:nvSpPr>
        <p:spPr>
          <a:xfrm>
            <a:off x="2741930" y="3727453"/>
            <a:ext cx="3263422" cy="334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8694F893-E046-3841-BFCE-788C334A3778}"/>
              </a:ext>
            </a:extLst>
          </p:cNvPr>
          <p:cNvSpPr/>
          <p:nvPr/>
        </p:nvSpPr>
        <p:spPr>
          <a:xfrm>
            <a:off x="1744142" y="264180"/>
            <a:ext cx="5655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Noncanonical ATG8-ABS3 interaction</a:t>
            </a:r>
            <a:endParaRPr lang="zh-CN" altLang="en-US" sz="28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5144B67-7971-F545-A7EE-F7D3AE38F5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264" y="1643564"/>
            <a:ext cx="5343536" cy="417203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DB5F607E-DFA9-2D45-84E0-272470D8F9CD}"/>
              </a:ext>
            </a:extLst>
          </p:cNvPr>
          <p:cNvSpPr/>
          <p:nvPr/>
        </p:nvSpPr>
        <p:spPr>
          <a:xfrm>
            <a:off x="3217291" y="1630944"/>
            <a:ext cx="294640" cy="189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9920296-27D4-1A4C-BAF0-F3678E140D88}"/>
              </a:ext>
            </a:extLst>
          </p:cNvPr>
          <p:cNvSpPr/>
          <p:nvPr/>
        </p:nvSpPr>
        <p:spPr>
          <a:xfrm>
            <a:off x="5962205" y="1630944"/>
            <a:ext cx="29464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DCBF753-4D10-3145-8313-B922969B0425}"/>
              </a:ext>
            </a:extLst>
          </p:cNvPr>
          <p:cNvSpPr/>
          <p:nvPr/>
        </p:nvSpPr>
        <p:spPr>
          <a:xfrm>
            <a:off x="3195944" y="4292864"/>
            <a:ext cx="29464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A2A4614-CBC1-A14B-92BA-11A2C76CB84D}"/>
              </a:ext>
            </a:extLst>
          </p:cNvPr>
          <p:cNvSpPr/>
          <p:nvPr/>
        </p:nvSpPr>
        <p:spPr>
          <a:xfrm>
            <a:off x="6013005" y="4291594"/>
            <a:ext cx="29464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BC6EA26-C936-6E4B-95FF-74F281C5E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62" y="2007597"/>
            <a:ext cx="2852049" cy="2207596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CB182A26-7A28-5F4D-98DB-DF6EFCCDEDB6}"/>
              </a:ext>
            </a:extLst>
          </p:cNvPr>
          <p:cNvSpPr/>
          <p:nvPr/>
        </p:nvSpPr>
        <p:spPr>
          <a:xfrm>
            <a:off x="512561" y="1181040"/>
            <a:ext cx="5500443" cy="369332"/>
          </a:xfrm>
          <a:prstGeom prst="rect">
            <a:avLst/>
          </a:prstGeom>
          <a:solidFill>
            <a:schemeClr val="accent4">
              <a:lumMod val="60000"/>
              <a:lumOff val="40000"/>
              <a:alpha val="15000"/>
            </a:scheme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tx1"/>
                </a:solidFill>
              </a:rPr>
              <a:t>Conserved </a:t>
            </a:r>
            <a:r>
              <a:rPr kumimoji="1" lang="en-US" altLang="zh-CN" b="1" dirty="0">
                <a:solidFill>
                  <a:srgbClr val="C00000"/>
                </a:solidFill>
              </a:rPr>
              <a:t>glycine</a:t>
            </a:r>
            <a:r>
              <a:rPr kumimoji="1" lang="en-US" altLang="zh-CN" b="1" dirty="0">
                <a:solidFill>
                  <a:schemeClr val="tx1"/>
                </a:solidFill>
              </a:rPr>
              <a:t> in ATG8s</a:t>
            </a:r>
          </a:p>
        </p:txBody>
      </p:sp>
    </p:spTree>
    <p:extLst>
      <p:ext uri="{BB962C8B-B14F-4D97-AF65-F5344CB8AC3E}">
        <p14:creationId xmlns:p14="http://schemas.microsoft.com/office/powerpoint/2010/main" val="370889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1">
            <a:extLst>
              <a:ext uri="{FF2B5EF4-FFF2-40B4-BE49-F238E27FC236}">
                <a16:creationId xmlns:a16="http://schemas.microsoft.com/office/drawing/2014/main" id="{390BE876-5229-452C-BF0A-1E4C3047F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996" y="4026420"/>
            <a:ext cx="2664000" cy="1332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ABS3    276 RG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AP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L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LRLAG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ABS4    278 KG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SA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L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LSLAI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ABS3L1  256 KD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GP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V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VTLAI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ABS3L2  261 RE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KK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L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LCLAI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ABS3L3  253 KG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RS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L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MKLAI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ABS3L4  227 RG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WP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L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LSLAA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</a:br>
            <a:b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</a:br>
            <a:endParaRPr kumimoji="0" lang="en-US" altLang="zh-CN" sz="1400" b="1" i="0" u="none" strike="noStrike" cap="none" normalizeH="0" baseline="0" dirty="0">
              <a:ln>
                <a:noFill/>
              </a:ln>
              <a:effectLst/>
              <a:latin typeface="Courier New" panose="02070309020205020404" pitchFamily="49" charset="0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52" name="Rectangle 2">
            <a:extLst>
              <a:ext uri="{FF2B5EF4-FFF2-40B4-BE49-F238E27FC236}">
                <a16:creationId xmlns:a16="http://schemas.microsoft.com/office/drawing/2014/main" id="{6F4F7440-9629-402C-898B-99D86DA5F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995" y="4026419"/>
            <a:ext cx="2664000" cy="1332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ABS3    461 GL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VG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L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LAAQI</a:t>
            </a:r>
            <a:b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</a:b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ABS4    463 GL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FG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L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LAAQA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ABS3L1  441 GL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VG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L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LAAQI</a:t>
            </a:r>
            <a:b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</a:br>
            <a:r>
              <a:rPr lang="en-US" altLang="zh-C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ABS3L2  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446 GL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LGMLAAQI</a:t>
            </a:r>
            <a:b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</a:br>
            <a:r>
              <a:rPr lang="en-US" altLang="zh-C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ABS3L3  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438 GL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LG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L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FAAQG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ABS3L4  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412 GL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FG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L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LSAQM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</a:br>
            <a:br>
              <a:rPr kumimoji="0" lang="en-US" altLang="zh-CN" sz="1400" b="1" i="0" u="none" strike="noStrike" cap="none" normalizeH="0" baseline="0" dirty="0">
                <a:ln>
                  <a:noFill/>
                </a:ln>
                <a:effectLst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</a:br>
            <a:endParaRPr kumimoji="0" lang="en-US" altLang="zh-CN" sz="1400" b="1" i="0" u="none" strike="noStrike" cap="none" normalizeH="0" baseline="0" dirty="0">
              <a:ln>
                <a:noFill/>
              </a:ln>
              <a:effectLst/>
              <a:latin typeface="Courier New" panose="02070309020205020404" pitchFamily="49" charset="0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E33870F6-89BB-42B4-B233-DC0ADD64ED70}"/>
              </a:ext>
            </a:extLst>
          </p:cNvPr>
          <p:cNvSpPr/>
          <p:nvPr/>
        </p:nvSpPr>
        <p:spPr>
          <a:xfrm>
            <a:off x="1567306" y="3642291"/>
            <a:ext cx="5760000" cy="1764000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55" name="TextBox 8">
            <a:extLst>
              <a:ext uri="{FF2B5EF4-FFF2-40B4-BE49-F238E27FC236}">
                <a16:creationId xmlns:a16="http://schemas.microsoft.com/office/drawing/2014/main" id="{3329DC1F-2CB1-48E3-BADB-776339B2A17A}"/>
              </a:ext>
            </a:extLst>
          </p:cNvPr>
          <p:cNvSpPr txBox="1"/>
          <p:nvPr/>
        </p:nvSpPr>
        <p:spPr>
          <a:xfrm>
            <a:off x="2772780" y="367809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AIM1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9">
            <a:extLst>
              <a:ext uri="{FF2B5EF4-FFF2-40B4-BE49-F238E27FC236}">
                <a16:creationId xmlns:a16="http://schemas.microsoft.com/office/drawing/2014/main" id="{1A230301-C2C3-4030-AD24-190F7CDD2D54}"/>
              </a:ext>
            </a:extLst>
          </p:cNvPr>
          <p:cNvSpPr txBox="1"/>
          <p:nvPr/>
        </p:nvSpPr>
        <p:spPr>
          <a:xfrm>
            <a:off x="5725108" y="3668807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AIM2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4C806B67-FFDE-4DE8-8F5E-7476C790E2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457666"/>
              </p:ext>
            </p:extLst>
          </p:nvPr>
        </p:nvGraphicFramePr>
        <p:xfrm>
          <a:off x="1727286" y="1701928"/>
          <a:ext cx="5440040" cy="119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9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32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Motif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LIR Sequence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PSSM Score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AIM1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WxxL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276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RGWAPL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15(4.2e-02)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AIM2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WxxL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461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466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GLWCGL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12(1.1e-01)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3" name="TextBox 5">
            <a:extLst>
              <a:ext uri="{FF2B5EF4-FFF2-40B4-BE49-F238E27FC236}">
                <a16:creationId xmlns:a16="http://schemas.microsoft.com/office/drawing/2014/main" id="{B29428A9-F6F5-4A23-AEE3-4EFA1495D6EA}"/>
              </a:ext>
            </a:extLst>
          </p:cNvPr>
          <p:cNvSpPr txBox="1"/>
          <p:nvPr/>
        </p:nvSpPr>
        <p:spPr>
          <a:xfrm>
            <a:off x="1685995" y="2922702"/>
            <a:ext cx="2988000" cy="3708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AIM prediction by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iLIR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server.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25D575F-D416-43FA-9156-310A80CDF26D}"/>
              </a:ext>
            </a:extLst>
          </p:cNvPr>
          <p:cNvSpPr/>
          <p:nvPr/>
        </p:nvSpPr>
        <p:spPr>
          <a:xfrm>
            <a:off x="738148" y="296064"/>
            <a:ext cx="7667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Conserved AIM1 and AIM2 in ABS3 subfamily MATEs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9FE48FC-BB71-354D-9051-F03433E4B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A269835-9D74-3C4E-8E79-493E74B150E7}"/>
              </a:ext>
            </a:extLst>
          </p:cNvPr>
          <p:cNvSpPr/>
          <p:nvPr/>
        </p:nvSpPr>
        <p:spPr>
          <a:xfrm>
            <a:off x="1727287" y="1338456"/>
            <a:ext cx="5440039" cy="369332"/>
          </a:xfrm>
          <a:prstGeom prst="rect">
            <a:avLst/>
          </a:prstGeom>
          <a:solidFill>
            <a:schemeClr val="accent4">
              <a:lumMod val="60000"/>
              <a:lumOff val="40000"/>
              <a:alpha val="15000"/>
            </a:scheme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tx1"/>
                </a:solidFill>
              </a:rPr>
              <a:t>AIM</a:t>
            </a:r>
            <a:r>
              <a:rPr kumimoji="1" lang="en-US" altLang="zh-CN" b="1">
                <a:solidFill>
                  <a:schemeClr val="tx1"/>
                </a:solidFill>
              </a:rPr>
              <a:t>:</a:t>
            </a:r>
            <a:r>
              <a:rPr kumimoji="1" lang="zh-CN" altLang="en-US" b="1">
                <a:solidFill>
                  <a:schemeClr val="tx1"/>
                </a:solidFill>
              </a:rPr>
              <a:t> </a:t>
            </a:r>
            <a:r>
              <a:rPr kumimoji="1" lang="en-US" altLang="zh-CN" b="1">
                <a:solidFill>
                  <a:schemeClr val="tx1"/>
                </a:solidFill>
              </a:rPr>
              <a:t>ATG8 </a:t>
            </a:r>
            <a:r>
              <a:rPr kumimoji="1" lang="en-US" altLang="zh-CN" b="1" dirty="0">
                <a:solidFill>
                  <a:schemeClr val="tx1"/>
                </a:solidFill>
              </a:rPr>
              <a:t>Interaction Motif</a:t>
            </a:r>
            <a:endParaRPr kumimoji="1" lang="zh-CN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880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48F76B0-D4CF-41CD-8AB9-5028E9323F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953" y="5653491"/>
            <a:ext cx="2367534" cy="5651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BF132C8-01BA-4682-B824-E494144D05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89581" y="3587534"/>
            <a:ext cx="565197" cy="236754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54F77B2-FAD0-4F1F-95DF-BBCEDF2366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91844" y="3008661"/>
            <a:ext cx="562990" cy="23582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2065068-DD9B-4A19-A9A4-0358F38596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86126" y="4169927"/>
            <a:ext cx="565197" cy="23675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9239B6-B537-4D2B-B418-773CB44235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758" y="4022241"/>
            <a:ext cx="1080000" cy="108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226B277-0ABF-49B7-9F2E-8EA2B71C1D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758" y="5140314"/>
            <a:ext cx="1080000" cy="10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6BB750-BA7E-44C0-B1B1-0CBC905AF1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886" y="4022241"/>
            <a:ext cx="1080000" cy="10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136F776-B580-4B11-AA82-B2455F308A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886" y="5140314"/>
            <a:ext cx="1080000" cy="1080000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299A43F3-6FE9-4AB0-BF2E-53EB6F8D4E53}"/>
              </a:ext>
            </a:extLst>
          </p:cNvPr>
          <p:cNvSpPr txBox="1"/>
          <p:nvPr/>
        </p:nvSpPr>
        <p:spPr>
          <a:xfrm>
            <a:off x="3029875" y="3763681"/>
            <a:ext cx="1293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mScarlet-ARA7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1F909788-43D8-409D-B36B-EC68E00F1216}"/>
              </a:ext>
            </a:extLst>
          </p:cNvPr>
          <p:cNvSpPr txBox="1"/>
          <p:nvPr/>
        </p:nvSpPr>
        <p:spPr>
          <a:xfrm>
            <a:off x="1910780" y="5102711"/>
            <a:ext cx="689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charset="-122"/>
                <a:cs typeface="Arial" panose="020B0604020202020204" pitchFamily="34" charset="0"/>
              </a:rPr>
              <a:t>Merge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charset="-122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1621BE0-27A3-467B-B8F8-9A453886D625}"/>
              </a:ext>
            </a:extLst>
          </p:cNvPr>
          <p:cNvSpPr/>
          <p:nvPr/>
        </p:nvSpPr>
        <p:spPr>
          <a:xfrm>
            <a:off x="2481150" y="5624313"/>
            <a:ext cx="252000" cy="252000"/>
          </a:xfrm>
          <a:prstGeom prst="rect">
            <a:avLst/>
          </a:prstGeom>
          <a:noFill/>
          <a:ln w="31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2500EC-13EB-4681-91D1-BF03F6DFCD0C}"/>
              </a:ext>
            </a:extLst>
          </p:cNvPr>
          <p:cNvSpPr txBox="1"/>
          <p:nvPr/>
        </p:nvSpPr>
        <p:spPr>
          <a:xfrm>
            <a:off x="1838225" y="355285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ABS3 </a:t>
            </a:r>
            <a:r>
              <a:rPr lang="en-US" altLang="zh-CN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mAIM1+mAIM2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-GFP</a:t>
            </a:r>
            <a:endParaRPr lang="en-US" altLang="zh-CN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84">
            <a:extLst>
              <a:ext uri="{FF2B5EF4-FFF2-40B4-BE49-F238E27FC236}">
                <a16:creationId xmlns:a16="http://schemas.microsoft.com/office/drawing/2014/main" id="{942F5E05-212E-469B-849F-7E3C072B60F0}"/>
              </a:ext>
            </a:extLst>
          </p:cNvPr>
          <p:cNvSpPr txBox="1"/>
          <p:nvPr/>
        </p:nvSpPr>
        <p:spPr>
          <a:xfrm>
            <a:off x="1079995" y="4921332"/>
            <a:ext cx="1295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itchFamily="34" charset="0"/>
                <a:cs typeface="Arial" pitchFamily="34" charset="0"/>
              </a:rPr>
              <a:t>Protoplast</a:t>
            </a:r>
            <a:endParaRPr lang="zh-CN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84">
            <a:extLst>
              <a:ext uri="{FF2B5EF4-FFF2-40B4-BE49-F238E27FC236}">
                <a16:creationId xmlns:a16="http://schemas.microsoft.com/office/drawing/2014/main" id="{FE0EF98B-842F-43E4-8DE4-0FC273245DA6}"/>
              </a:ext>
            </a:extLst>
          </p:cNvPr>
          <p:cNvSpPr txBox="1"/>
          <p:nvPr/>
        </p:nvSpPr>
        <p:spPr>
          <a:xfrm>
            <a:off x="4494982" y="4894302"/>
            <a:ext cx="1419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itchFamily="34" charset="0"/>
                <a:cs typeface="Arial" pitchFamily="34" charset="0"/>
              </a:rPr>
              <a:t>Root</a:t>
            </a:r>
            <a:endParaRPr lang="zh-CN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803E6462-DA5E-486D-B3ED-91A0EB8FCE34}"/>
              </a:ext>
            </a:extLst>
          </p:cNvPr>
          <p:cNvSpPr txBox="1"/>
          <p:nvPr/>
        </p:nvSpPr>
        <p:spPr>
          <a:xfrm>
            <a:off x="4950619" y="3883742"/>
            <a:ext cx="2303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ABS3 </a:t>
            </a:r>
            <a:r>
              <a:rPr lang="en-US" altLang="zh-CN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mAIM1+mAIM2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-GFP</a:t>
            </a:r>
            <a:endParaRPr lang="en-US" altLang="zh-CN" sz="12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2F4DAEBF-6234-4D98-899C-202D67A34BDE}"/>
              </a:ext>
            </a:extLst>
          </p:cNvPr>
          <p:cNvSpPr txBox="1"/>
          <p:nvPr/>
        </p:nvSpPr>
        <p:spPr>
          <a:xfrm>
            <a:off x="4675276" y="4456120"/>
            <a:ext cx="1417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RFP-ARA7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4BD6B1C5-C781-42EE-9E76-2650E9FC3D41}"/>
              </a:ext>
            </a:extLst>
          </p:cNvPr>
          <p:cNvSpPr txBox="1"/>
          <p:nvPr/>
        </p:nvSpPr>
        <p:spPr>
          <a:xfrm>
            <a:off x="4927894" y="5025624"/>
            <a:ext cx="755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charset="-122"/>
                <a:cs typeface="Arial" panose="020B0604020202020204" pitchFamily="34" charset="0"/>
              </a:rPr>
              <a:t>Merge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charset="-122"/>
              <a:cs typeface="Arial" panose="020B0604020202020204" pitchFamily="34" charset="0"/>
            </a:endParaRPr>
          </a:p>
        </p:txBody>
      </p:sp>
      <p:sp>
        <p:nvSpPr>
          <p:cNvPr id="42" name="TextBox 8">
            <a:extLst>
              <a:ext uri="{FF2B5EF4-FFF2-40B4-BE49-F238E27FC236}">
                <a16:creationId xmlns:a16="http://schemas.microsoft.com/office/drawing/2014/main" id="{6467BBF3-240C-4FCD-8AEA-5048782AD7DE}"/>
              </a:ext>
            </a:extLst>
          </p:cNvPr>
          <p:cNvSpPr txBox="1"/>
          <p:nvPr/>
        </p:nvSpPr>
        <p:spPr>
          <a:xfrm>
            <a:off x="4927894" y="5595687"/>
            <a:ext cx="755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charset="-122"/>
                <a:cs typeface="Arial" panose="020B0604020202020204" pitchFamily="34" charset="0"/>
              </a:rPr>
              <a:t>BF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charset="-122"/>
              <a:cs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325D575F-D416-43FA-9156-310A80CDF26D}"/>
              </a:ext>
            </a:extLst>
          </p:cNvPr>
          <p:cNvSpPr/>
          <p:nvPr/>
        </p:nvSpPr>
        <p:spPr>
          <a:xfrm>
            <a:off x="816573" y="66011"/>
            <a:ext cx="7315199" cy="918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45719" rIns="45719" anchor="ctr">
            <a:spAutoFit/>
          </a:bodyPr>
          <a:lstStyle/>
          <a:p>
            <a:pPr algn="ctr" fontAlgn="ctr">
              <a:lnSpc>
                <a:spcPts val="3240"/>
              </a:lnSpc>
            </a:pP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Point mutations of two AIMs abolish the interaction between ATG8 and ABS3</a:t>
            </a:r>
            <a:endParaRPr lang="en-US" altLang="zh-CN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A462857-BD05-C146-9DD8-7A55FCA1A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AD0C04D-C8E6-1E44-ADEE-EFC286D6F1AF}"/>
              </a:ext>
            </a:extLst>
          </p:cNvPr>
          <p:cNvGrpSpPr/>
          <p:nvPr/>
        </p:nvGrpSpPr>
        <p:grpSpPr>
          <a:xfrm>
            <a:off x="1777351" y="1188289"/>
            <a:ext cx="5792562" cy="2140664"/>
            <a:chOff x="3980710" y="1181366"/>
            <a:chExt cx="4706090" cy="173915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295E319-8FBB-504E-ABE5-8E4FBF71C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80710" y="1209215"/>
              <a:ext cx="4706090" cy="1711305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756B188-D45D-A544-84ED-FCD19A4091EF}"/>
                </a:ext>
              </a:extLst>
            </p:cNvPr>
            <p:cNvSpPr/>
            <p:nvPr/>
          </p:nvSpPr>
          <p:spPr>
            <a:xfrm>
              <a:off x="3980710" y="1181366"/>
              <a:ext cx="197590" cy="342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2632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813047DD-FCA4-41C8-8E6A-6EBF66CAF5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66409" y="2117114"/>
            <a:ext cx="662069" cy="1440000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00BEEF0B-9461-4347-BE3D-5E30B91D67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546" y="1798097"/>
            <a:ext cx="1440000" cy="1440000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34495BF8-B08A-4524-819A-AACDC5085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042" y="1798097"/>
            <a:ext cx="1440000" cy="1440000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6F402F73-BFC1-4A32-80C9-4D714D3F3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645546" y="3458382"/>
            <a:ext cx="1440000" cy="1440000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13721A83-3B30-4D0E-A652-BEEB55EC87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128" y="3458382"/>
            <a:ext cx="1440000" cy="1440000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0EB3BD80-C5AD-4E9B-9869-B31C67194535}"/>
              </a:ext>
            </a:extLst>
          </p:cNvPr>
          <p:cNvSpPr txBox="1"/>
          <p:nvPr/>
        </p:nvSpPr>
        <p:spPr>
          <a:xfrm rot="16200000">
            <a:off x="427730" y="212858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352CDD-29F7-48DC-80B0-C7D31B4159F6}"/>
              </a:ext>
            </a:extLst>
          </p:cNvPr>
          <p:cNvSpPr txBox="1"/>
          <p:nvPr/>
        </p:nvSpPr>
        <p:spPr>
          <a:xfrm rot="16200000">
            <a:off x="273896" y="3958593"/>
            <a:ext cx="1387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20μ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M E-64d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24172F4-89B3-43BE-941F-2E40153515E1}"/>
              </a:ext>
            </a:extLst>
          </p:cNvPr>
          <p:cNvSpPr txBox="1"/>
          <p:nvPr/>
        </p:nvSpPr>
        <p:spPr>
          <a:xfrm>
            <a:off x="1346500" y="1564474"/>
            <a:ext cx="122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ABS3-GFP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6C51B68E-22FC-46D9-A327-8FDB81D98B89}"/>
              </a:ext>
            </a:extLst>
          </p:cNvPr>
          <p:cNvSpPr txBox="1"/>
          <p:nvPr/>
        </p:nvSpPr>
        <p:spPr>
          <a:xfrm>
            <a:off x="1679553" y="2687914"/>
            <a:ext cx="374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AA91E98B-4ED2-410C-92A1-D24A7A120D69}"/>
              </a:ext>
            </a:extLst>
          </p:cNvPr>
          <p:cNvSpPr txBox="1"/>
          <p:nvPr/>
        </p:nvSpPr>
        <p:spPr>
          <a:xfrm>
            <a:off x="1624150" y="4203320"/>
            <a:ext cx="374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CC4E8EBE-5DF5-4F62-87E9-F90E57AD2D3E}"/>
              </a:ext>
            </a:extLst>
          </p:cNvPr>
          <p:cNvSpPr txBox="1"/>
          <p:nvPr/>
        </p:nvSpPr>
        <p:spPr>
          <a:xfrm>
            <a:off x="3250228" y="2252584"/>
            <a:ext cx="374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D604F9E8-2058-4F3A-9C90-E9C595791283}"/>
              </a:ext>
            </a:extLst>
          </p:cNvPr>
          <p:cNvSpPr txBox="1"/>
          <p:nvPr/>
        </p:nvSpPr>
        <p:spPr>
          <a:xfrm>
            <a:off x="3074508" y="4178382"/>
            <a:ext cx="374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A147F285-C7C2-46B4-8603-21BB6576FB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659" y="1809671"/>
            <a:ext cx="1440000" cy="66206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79A124B7-3FBC-4759-84BD-208965CB8F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659" y="3495653"/>
            <a:ext cx="1440000" cy="662069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887B2F2-4BD5-4226-9AB3-89C95E2BF1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82625" y="3823179"/>
            <a:ext cx="662069" cy="144000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F2450A3-A38C-42B1-8154-5EC8DE058E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66410" y="1420706"/>
            <a:ext cx="662069" cy="14400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5FA9D66C-51A6-4D4C-956F-136FBDC2FC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66409" y="3106688"/>
            <a:ext cx="662069" cy="144000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29E93FBC-74D8-4850-85A4-0ADABAF81E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66409" y="3823179"/>
            <a:ext cx="662069" cy="14400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0CC90E7A-19D3-4DE0-8C8C-22AB0101BA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659" y="2506080"/>
            <a:ext cx="1440000" cy="662069"/>
          </a:xfrm>
          <a:prstGeom prst="rect">
            <a:avLst/>
          </a:prstGeom>
        </p:spPr>
      </p:pic>
      <p:sp>
        <p:nvSpPr>
          <p:cNvPr id="53" name="文本框 52">
            <a:extLst>
              <a:ext uri="{FF2B5EF4-FFF2-40B4-BE49-F238E27FC236}">
                <a16:creationId xmlns:a16="http://schemas.microsoft.com/office/drawing/2014/main" id="{4B9070C0-BA43-48F7-B216-88511FA07CA1}"/>
              </a:ext>
            </a:extLst>
          </p:cNvPr>
          <p:cNvSpPr txBox="1"/>
          <p:nvPr/>
        </p:nvSpPr>
        <p:spPr>
          <a:xfrm>
            <a:off x="5281141" y="1564474"/>
            <a:ext cx="122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ABS3-GFP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4480DFC1-C6BA-4A1C-91F7-E8E64E615679}"/>
              </a:ext>
            </a:extLst>
          </p:cNvPr>
          <p:cNvSpPr txBox="1"/>
          <p:nvPr/>
        </p:nvSpPr>
        <p:spPr>
          <a:xfrm>
            <a:off x="6532558" y="1564473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ABS3</a:t>
            </a:r>
            <a:r>
              <a:rPr lang="en-US" altLang="zh-CN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mAIM1+mAIM2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-GFP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E5FB9036-79AB-4813-86FC-B1C9C046F682}"/>
              </a:ext>
            </a:extLst>
          </p:cNvPr>
          <p:cNvSpPr/>
          <p:nvPr/>
        </p:nvSpPr>
        <p:spPr>
          <a:xfrm>
            <a:off x="6265548" y="4826247"/>
            <a:ext cx="244800" cy="1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B3E8A540-6C9D-4260-9D87-F2AF6D5D5C89}"/>
              </a:ext>
            </a:extLst>
          </p:cNvPr>
          <p:cNvSpPr/>
          <p:nvPr/>
        </p:nvSpPr>
        <p:spPr>
          <a:xfrm>
            <a:off x="6265548" y="2424492"/>
            <a:ext cx="244800" cy="1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B4DB0E50-C94D-4F5D-9A26-71DE167A33F6}"/>
              </a:ext>
            </a:extLst>
          </p:cNvPr>
          <p:cNvSpPr/>
          <p:nvPr/>
        </p:nvSpPr>
        <p:spPr>
          <a:xfrm>
            <a:off x="6265548" y="3105176"/>
            <a:ext cx="244800" cy="1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69DBA869-A053-43EC-9F92-5C7F64A53465}"/>
              </a:ext>
            </a:extLst>
          </p:cNvPr>
          <p:cNvSpPr/>
          <p:nvPr/>
        </p:nvSpPr>
        <p:spPr>
          <a:xfrm>
            <a:off x="6265548" y="4116416"/>
            <a:ext cx="244800" cy="1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2899D7E3-E3EF-4C7E-8A78-4012FAF4A40D}"/>
              </a:ext>
            </a:extLst>
          </p:cNvPr>
          <p:cNvSpPr/>
          <p:nvPr/>
        </p:nvSpPr>
        <p:spPr>
          <a:xfrm>
            <a:off x="7723497" y="4826247"/>
            <a:ext cx="244800" cy="1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606C137B-898D-43CD-B189-5FA97A0E7505}"/>
              </a:ext>
            </a:extLst>
          </p:cNvPr>
          <p:cNvSpPr/>
          <p:nvPr/>
        </p:nvSpPr>
        <p:spPr>
          <a:xfrm>
            <a:off x="7727307" y="2424492"/>
            <a:ext cx="244800" cy="1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6AD868A0-3CA2-4E88-A817-2F601FA47114}"/>
              </a:ext>
            </a:extLst>
          </p:cNvPr>
          <p:cNvSpPr/>
          <p:nvPr/>
        </p:nvSpPr>
        <p:spPr>
          <a:xfrm>
            <a:off x="7723497" y="3105176"/>
            <a:ext cx="244800" cy="1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84C56E20-DF83-479C-A607-0B5DD6A9CAC9}"/>
              </a:ext>
            </a:extLst>
          </p:cNvPr>
          <p:cNvSpPr/>
          <p:nvPr/>
        </p:nvSpPr>
        <p:spPr>
          <a:xfrm>
            <a:off x="7723497" y="4116416"/>
            <a:ext cx="244800" cy="1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TextBox 8">
            <a:extLst>
              <a:ext uri="{FF2B5EF4-FFF2-40B4-BE49-F238E27FC236}">
                <a16:creationId xmlns:a16="http://schemas.microsoft.com/office/drawing/2014/main" id="{E2FDDD3C-61A5-4046-BA55-73A77A9A7EFE}"/>
              </a:ext>
            </a:extLst>
          </p:cNvPr>
          <p:cNvSpPr txBox="1"/>
          <p:nvPr/>
        </p:nvSpPr>
        <p:spPr>
          <a:xfrm rot="16200000">
            <a:off x="4382332" y="1809121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8">
            <a:extLst>
              <a:ext uri="{FF2B5EF4-FFF2-40B4-BE49-F238E27FC236}">
                <a16:creationId xmlns:a16="http://schemas.microsoft.com/office/drawing/2014/main" id="{50D389F3-7AB8-4520-90BB-627E7531466D}"/>
              </a:ext>
            </a:extLst>
          </p:cNvPr>
          <p:cNvSpPr txBox="1"/>
          <p:nvPr/>
        </p:nvSpPr>
        <p:spPr>
          <a:xfrm rot="16200000">
            <a:off x="4382332" y="2457194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E-64d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8">
            <a:extLst>
              <a:ext uri="{FF2B5EF4-FFF2-40B4-BE49-F238E27FC236}">
                <a16:creationId xmlns:a16="http://schemas.microsoft.com/office/drawing/2014/main" id="{8712D2BD-71ED-4132-B9BA-B53CD9EC956C}"/>
              </a:ext>
            </a:extLst>
          </p:cNvPr>
          <p:cNvSpPr txBox="1"/>
          <p:nvPr/>
        </p:nvSpPr>
        <p:spPr>
          <a:xfrm rot="16200000">
            <a:off x="4379339" y="3518061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8">
            <a:extLst>
              <a:ext uri="{FF2B5EF4-FFF2-40B4-BE49-F238E27FC236}">
                <a16:creationId xmlns:a16="http://schemas.microsoft.com/office/drawing/2014/main" id="{F142CD6A-F35E-4E0F-B8C4-79A7E84E7DDA}"/>
              </a:ext>
            </a:extLst>
          </p:cNvPr>
          <p:cNvSpPr txBox="1"/>
          <p:nvPr/>
        </p:nvSpPr>
        <p:spPr>
          <a:xfrm rot="16200000">
            <a:off x="4379339" y="4166134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E-64d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9B083C79-D478-43B0-9A33-C5A838EB5EBD}"/>
              </a:ext>
            </a:extLst>
          </p:cNvPr>
          <p:cNvCxnSpPr/>
          <p:nvPr/>
        </p:nvCxnSpPr>
        <p:spPr>
          <a:xfrm>
            <a:off x="4743882" y="3506222"/>
            <a:ext cx="0" cy="1404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40">
            <a:extLst>
              <a:ext uri="{FF2B5EF4-FFF2-40B4-BE49-F238E27FC236}">
                <a16:creationId xmlns:a16="http://schemas.microsoft.com/office/drawing/2014/main" id="{3664A534-CE66-4F40-9EF2-A93198A197C4}"/>
              </a:ext>
            </a:extLst>
          </p:cNvPr>
          <p:cNvSpPr txBox="1"/>
          <p:nvPr/>
        </p:nvSpPr>
        <p:spPr>
          <a:xfrm rot="16200000">
            <a:off x="3503046" y="4024493"/>
            <a:ext cx="2209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C-deprivation</a:t>
            </a:r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C2712DCC-D0EF-4EBF-AE05-4104191EC395}"/>
              </a:ext>
            </a:extLst>
          </p:cNvPr>
          <p:cNvCxnSpPr/>
          <p:nvPr/>
        </p:nvCxnSpPr>
        <p:spPr>
          <a:xfrm>
            <a:off x="4739525" y="1809671"/>
            <a:ext cx="0" cy="136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40">
            <a:extLst>
              <a:ext uri="{FF2B5EF4-FFF2-40B4-BE49-F238E27FC236}">
                <a16:creationId xmlns:a16="http://schemas.microsoft.com/office/drawing/2014/main" id="{16DF14B5-4751-40F7-A7C1-60D4C0A10CE0}"/>
              </a:ext>
            </a:extLst>
          </p:cNvPr>
          <p:cNvSpPr txBox="1"/>
          <p:nvPr/>
        </p:nvSpPr>
        <p:spPr>
          <a:xfrm rot="16200000">
            <a:off x="3503046" y="2361290"/>
            <a:ext cx="2209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0893628-C5D2-49AE-8AF4-F8B3E9673A00}"/>
              </a:ext>
            </a:extLst>
          </p:cNvPr>
          <p:cNvSpPr txBox="1"/>
          <p:nvPr/>
        </p:nvSpPr>
        <p:spPr>
          <a:xfrm>
            <a:off x="2576858" y="1564474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ABS3</a:t>
            </a:r>
            <a:r>
              <a:rPr lang="en-US" altLang="zh-CN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mAIM1+mAIM2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-GFP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E352485C-4756-4C11-85D9-2E59CA06F97B}"/>
              </a:ext>
            </a:extLst>
          </p:cNvPr>
          <p:cNvSpPr/>
          <p:nvPr/>
        </p:nvSpPr>
        <p:spPr>
          <a:xfrm>
            <a:off x="2352207" y="3170381"/>
            <a:ext cx="223200" cy="28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2E4630B1-3FD3-4DDE-B819-FE42D9CEF750}"/>
              </a:ext>
            </a:extLst>
          </p:cNvPr>
          <p:cNvSpPr/>
          <p:nvPr/>
        </p:nvSpPr>
        <p:spPr>
          <a:xfrm>
            <a:off x="3768973" y="3170381"/>
            <a:ext cx="266400" cy="28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D12113A-AC3B-4081-A19F-FF456303163A}"/>
              </a:ext>
            </a:extLst>
          </p:cNvPr>
          <p:cNvSpPr/>
          <p:nvPr/>
        </p:nvSpPr>
        <p:spPr>
          <a:xfrm>
            <a:off x="2340388" y="4833368"/>
            <a:ext cx="266400" cy="28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03A996E7-2CD2-4923-800F-209221263DA3}"/>
              </a:ext>
            </a:extLst>
          </p:cNvPr>
          <p:cNvSpPr/>
          <p:nvPr/>
        </p:nvSpPr>
        <p:spPr>
          <a:xfrm>
            <a:off x="3704231" y="4833368"/>
            <a:ext cx="313200" cy="28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325D575F-D416-43FA-9156-310A80CDF26D}"/>
              </a:ext>
            </a:extLst>
          </p:cNvPr>
          <p:cNvSpPr/>
          <p:nvPr/>
        </p:nvSpPr>
        <p:spPr>
          <a:xfrm>
            <a:off x="813901" y="194021"/>
            <a:ext cx="7429499" cy="918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45719" rIns="45719" anchor="ctr">
            <a:spAutoFit/>
          </a:bodyPr>
          <a:lstStyle/>
          <a:p>
            <a:pPr algn="ctr" fontAlgn="ctr">
              <a:lnSpc>
                <a:spcPts val="3240"/>
              </a:lnSpc>
            </a:pP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ATG8-ABS3 interaction promotes vacuole trafficking of ABS3 under C-deprivation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E444272-911C-2E48-8239-5A961B9E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73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065FB56-2BE6-7B45-9803-5C22ADCA5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73BC378-34CE-5B4D-B99E-F3F2CD82F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739900"/>
            <a:ext cx="3886200" cy="224461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444CFFB-D1BF-0346-90EA-1635AFB06F6B}"/>
              </a:ext>
            </a:extLst>
          </p:cNvPr>
          <p:cNvSpPr/>
          <p:nvPr/>
        </p:nvSpPr>
        <p:spPr>
          <a:xfrm>
            <a:off x="0" y="3130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ABS3-mediated senescence requires ATG8-ABS3 interaction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5DB8A9B-C7CD-5E49-9745-D0623FDFE4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1739900"/>
            <a:ext cx="3560342" cy="313725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9043490-4742-8549-A2E3-4DE500381BD1}"/>
              </a:ext>
            </a:extLst>
          </p:cNvPr>
          <p:cNvSpPr/>
          <p:nvPr/>
        </p:nvSpPr>
        <p:spPr>
          <a:xfrm>
            <a:off x="304800" y="1739900"/>
            <a:ext cx="508000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A135FA0-E4DC-C643-9209-CB6A898BC07D}"/>
              </a:ext>
            </a:extLst>
          </p:cNvPr>
          <p:cNvSpPr/>
          <p:nvPr/>
        </p:nvSpPr>
        <p:spPr>
          <a:xfrm>
            <a:off x="558800" y="5128572"/>
            <a:ext cx="767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Overexpression of AIMs mutated  ABS3</a:t>
            </a:r>
            <a:r>
              <a:rPr lang="en-US" altLang="zh-CN" b="1" baseline="30000" dirty="0"/>
              <a:t>mAIM1+mAIM2</a:t>
            </a:r>
            <a:r>
              <a:rPr lang="en-US" altLang="zh-CN" b="1" dirty="0"/>
              <a:t> does not accelerate senescence or</a:t>
            </a:r>
            <a:r>
              <a:rPr lang="zh-CN" altLang="en-US" b="1" dirty="0"/>
              <a:t> </a:t>
            </a:r>
            <a:r>
              <a:rPr lang="en-US" altLang="zh-CN" b="1" dirty="0"/>
              <a:t>protein degradation.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17530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185D3F8-2ACF-A849-83B8-6F3128F2B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9A4C239-45EE-7A4C-9E73-203CE99281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890" y="1373457"/>
            <a:ext cx="4651999" cy="449347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3F4D93D-7583-6B4B-982A-AA0A5EB082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920" y="2701343"/>
            <a:ext cx="2950210" cy="34380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3B40CB7-EFF9-7946-8566-4B93BD7407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680" y="1215136"/>
            <a:ext cx="2869922" cy="134518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CD06EDA-1A27-2A49-B830-436B0A5D9B71}"/>
              </a:ext>
            </a:extLst>
          </p:cNvPr>
          <p:cNvSpPr/>
          <p:nvPr/>
        </p:nvSpPr>
        <p:spPr>
          <a:xfrm>
            <a:off x="5505680" y="2701343"/>
            <a:ext cx="264160" cy="248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D880174-1EA0-6D4F-8A22-6BBE1A6D2D91}"/>
              </a:ext>
            </a:extLst>
          </p:cNvPr>
          <p:cNvSpPr/>
          <p:nvPr/>
        </p:nvSpPr>
        <p:spPr>
          <a:xfrm>
            <a:off x="5505680" y="4171583"/>
            <a:ext cx="264160" cy="248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59A921B-4457-6B4A-B6E8-D3685AAE03C5}"/>
              </a:ext>
            </a:extLst>
          </p:cNvPr>
          <p:cNvSpPr/>
          <p:nvPr/>
        </p:nvSpPr>
        <p:spPr>
          <a:xfrm>
            <a:off x="280337" y="373568"/>
            <a:ext cx="8016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ATG8-ABS3 interaction conserved in wheat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3F8998B-469C-D644-87C6-2C2A2D0CB7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869" y="100174"/>
            <a:ext cx="949797" cy="123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25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C045699-9E28-4EC1-B3D8-690C9EA3C4FF}"/>
              </a:ext>
            </a:extLst>
          </p:cNvPr>
          <p:cNvSpPr/>
          <p:nvPr/>
        </p:nvSpPr>
        <p:spPr>
          <a:xfrm>
            <a:off x="0" y="2197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endParaRPr lang="zh-CN" altLang="zh-C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4555" y="794176"/>
            <a:ext cx="5654890" cy="2835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EA446C2-2E08-A04E-A11C-3ECC19E01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D1C62ED3-B4E8-B24F-A2BF-A43BECBF7DBA}"/>
              </a:ext>
            </a:extLst>
          </p:cNvPr>
          <p:cNvSpPr/>
          <p:nvPr/>
        </p:nvSpPr>
        <p:spPr>
          <a:xfrm>
            <a:off x="550543" y="4177030"/>
            <a:ext cx="8136257" cy="2179320"/>
          </a:xfrm>
          <a:prstGeom prst="roundRect">
            <a:avLst/>
          </a:prstGeom>
          <a:solidFill>
            <a:srgbClr val="E2F0D9">
              <a:alpha val="25882"/>
            </a:srgbClr>
          </a:solidFill>
          <a:ln w="28575">
            <a:noFill/>
          </a:ln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altLang="zh-CN" sz="1400" b="1" dirty="0">
                <a:latin typeface="Microsoft YaHei" charset="-122"/>
                <a:ea typeface="Microsoft YaHei" charset="-122"/>
                <a:cs typeface="Microsoft YaHei" charset="-122"/>
              </a:rPr>
              <a:t>ABS3 subfamily MATE transporters promote plant senescence.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altLang="zh-CN" sz="1400" b="1" dirty="0">
                <a:latin typeface="Microsoft YaHei" charset="-122"/>
                <a:ea typeface="Microsoft YaHei" charset="-122"/>
                <a:cs typeface="Microsoft YaHei" charset="-122"/>
              </a:rPr>
              <a:t>The 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senescence-promoting</a:t>
            </a:r>
            <a:r>
              <a:rPr lang="en-US" altLang="zh-CN" sz="1400" b="1" dirty="0">
                <a:solidFill>
                  <a:schemeClr val="accent6">
                    <a:lumMod val="7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1400" b="1" dirty="0">
                <a:latin typeface="Microsoft YaHei" charset="-122"/>
                <a:ea typeface="Microsoft YaHei" charset="-122"/>
                <a:cs typeface="Microsoft YaHei" charset="-122"/>
              </a:rPr>
              <a:t>ABS3 pathway functions in parallel with the </a:t>
            </a:r>
            <a:r>
              <a:rPr lang="en-US" altLang="zh-CN" b="1" dirty="0">
                <a:solidFill>
                  <a:srgbClr val="00B050"/>
                </a:solidFill>
                <a:latin typeface="Microsoft YaHei" charset="-122"/>
                <a:ea typeface="Microsoft YaHei" charset="-122"/>
                <a:cs typeface="Microsoft YaHei" charset="-122"/>
              </a:rPr>
              <a:t>longevity-promoting</a:t>
            </a:r>
            <a:r>
              <a:rPr lang="en-US" altLang="zh-CN" sz="1400" b="1" dirty="0">
                <a:latin typeface="Microsoft YaHei" charset="-122"/>
                <a:ea typeface="Microsoft YaHei" charset="-122"/>
                <a:cs typeface="Microsoft YaHei" charset="-122"/>
              </a:rPr>
              <a:t> autophagy in balancing plant senescence and survival. </a:t>
            </a:r>
            <a:r>
              <a:rPr lang="zh-CN" altLang="zh-CN" sz="14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endParaRPr lang="en-US" altLang="zh-CN" sz="1400" b="1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altLang="zh-CN" sz="1400" b="1" dirty="0">
                <a:latin typeface="Microsoft YaHei" charset="-122"/>
                <a:ea typeface="Microsoft YaHei" charset="-122"/>
                <a:cs typeface="Microsoft YaHei" charset="-122"/>
              </a:rPr>
              <a:t>ATG8-ABS3 interaction at</a:t>
            </a:r>
            <a:r>
              <a:rPr lang="zh-CN" altLang="en-US" sz="14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1400" b="1" dirty="0">
                <a:latin typeface="Microsoft YaHei" charset="-122"/>
                <a:ea typeface="Microsoft YaHei" charset="-122"/>
                <a:cs typeface="Microsoft YaHei" charset="-122"/>
              </a:rPr>
              <a:t>the</a:t>
            </a:r>
            <a:r>
              <a:rPr lang="zh-CN" altLang="en-US" sz="14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1400" b="1" dirty="0">
                <a:latin typeface="Microsoft YaHei" charset="-122"/>
                <a:ea typeface="Microsoft YaHei" charset="-122"/>
                <a:cs typeface="Microsoft YaHei" charset="-122"/>
              </a:rPr>
              <a:t>LE</a:t>
            </a:r>
            <a:r>
              <a:rPr lang="zh-CN" altLang="en-US" sz="14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1400" b="1" dirty="0">
                <a:latin typeface="Microsoft YaHei" charset="-122"/>
                <a:ea typeface="Microsoft YaHei" charset="-122"/>
                <a:cs typeface="Microsoft YaHei" charset="-122"/>
              </a:rPr>
              <a:t>represents a previously unknown non-autophagic function of ATG8 .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altLang="zh-CN" sz="1400" b="1" dirty="0">
                <a:latin typeface="Microsoft YaHei" charset="-122"/>
                <a:ea typeface="Microsoft YaHei" charset="-122"/>
                <a:cs typeface="Microsoft YaHei" charset="-122"/>
              </a:rPr>
              <a:t>This ATG8-ABS3 interaction paradigm is likely conserved in</a:t>
            </a:r>
            <a:r>
              <a:rPr lang="zh-CN" altLang="en-US" sz="14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1400" b="1" dirty="0">
                <a:latin typeface="Microsoft YaHei" charset="-122"/>
                <a:ea typeface="Microsoft YaHei" charset="-122"/>
                <a:cs typeface="Microsoft YaHei" charset="-122"/>
              </a:rPr>
              <a:t>crops.</a:t>
            </a:r>
            <a:endParaRPr kumimoji="1" lang="zh-CN" altLang="en-US" sz="14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3B882A7-A960-D947-B4D7-7D533C8ACBD5}"/>
              </a:ext>
            </a:extLst>
          </p:cNvPr>
          <p:cNvSpPr txBox="1"/>
          <p:nvPr/>
        </p:nvSpPr>
        <p:spPr>
          <a:xfrm>
            <a:off x="3962400" y="3738459"/>
            <a:ext cx="4852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Jia et al., Nature Plants, Nature Plants 5, 212–224 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6057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0E8CC68-A068-4FCE-BE8B-3960A0100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726" y="2352912"/>
            <a:ext cx="2152996" cy="216130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277793F-E71B-4D2B-B13B-4B616DAA6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54" y="2352912"/>
            <a:ext cx="2161309" cy="2161309"/>
          </a:xfrm>
          <a:prstGeom prst="rect">
            <a:avLst/>
          </a:prstGeom>
        </p:spPr>
      </p:pic>
      <p:sp>
        <p:nvSpPr>
          <p:cNvPr id="5" name="上弧形箭头 10">
            <a:extLst>
              <a:ext uri="{FF2B5EF4-FFF2-40B4-BE49-F238E27FC236}">
                <a16:creationId xmlns:a16="http://schemas.microsoft.com/office/drawing/2014/main" id="{AEA35F1E-B674-4698-92EF-E82215F9421B}"/>
              </a:ext>
            </a:extLst>
          </p:cNvPr>
          <p:cNvSpPr/>
          <p:nvPr/>
        </p:nvSpPr>
        <p:spPr>
          <a:xfrm>
            <a:off x="1503868" y="2152739"/>
            <a:ext cx="2844316" cy="648072"/>
          </a:xfrm>
          <a:prstGeom prst="curvedDownArrow">
            <a:avLst/>
          </a:prstGeom>
          <a:gradFill flip="none" rotWithShape="1">
            <a:gsLst>
              <a:gs pos="0">
                <a:srgbClr val="00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上弧形箭头 11">
            <a:extLst>
              <a:ext uri="{FF2B5EF4-FFF2-40B4-BE49-F238E27FC236}">
                <a16:creationId xmlns:a16="http://schemas.microsoft.com/office/drawing/2014/main" id="{6899B682-06CF-4CD9-B841-92F5FD250A98}"/>
              </a:ext>
            </a:extLst>
          </p:cNvPr>
          <p:cNvSpPr/>
          <p:nvPr/>
        </p:nvSpPr>
        <p:spPr>
          <a:xfrm flipV="1">
            <a:off x="1503868" y="4263767"/>
            <a:ext cx="2844316" cy="648072"/>
          </a:xfrm>
          <a:prstGeom prst="curvedDownArrow">
            <a:avLst/>
          </a:prstGeom>
          <a:gradFill flip="none" rotWithShape="1">
            <a:gsLst>
              <a:gs pos="0">
                <a:srgbClr val="00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ght Arrow 4">
            <a:extLst>
              <a:ext uri="{FF2B5EF4-FFF2-40B4-BE49-F238E27FC236}">
                <a16:creationId xmlns:a16="http://schemas.microsoft.com/office/drawing/2014/main" id="{8F315F48-53EB-4871-9EF6-97D0E56A740A}"/>
              </a:ext>
            </a:extLst>
          </p:cNvPr>
          <p:cNvSpPr/>
          <p:nvPr/>
        </p:nvSpPr>
        <p:spPr>
          <a:xfrm>
            <a:off x="5217567" y="3399654"/>
            <a:ext cx="850232" cy="440859"/>
          </a:xfrm>
          <a:prstGeom prst="rightArrow">
            <a:avLst/>
          </a:prstGeom>
          <a:gradFill flip="none" rotWithShape="1">
            <a:gsLst>
              <a:gs pos="0">
                <a:srgbClr val="D2FFD0"/>
              </a:gs>
              <a:gs pos="100000">
                <a:srgbClr val="4FC657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0EBB05-A319-413E-A4C0-74473AF032E2}"/>
              </a:ext>
            </a:extLst>
          </p:cNvPr>
          <p:cNvSpPr/>
          <p:nvPr/>
        </p:nvSpPr>
        <p:spPr>
          <a:xfrm>
            <a:off x="5087677" y="2999544"/>
            <a:ext cx="10855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Nutrients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0A833E-46F5-4A3A-8783-637A30B1B787}"/>
              </a:ext>
            </a:extLst>
          </p:cNvPr>
          <p:cNvSpPr txBox="1"/>
          <p:nvPr/>
        </p:nvSpPr>
        <p:spPr>
          <a:xfrm>
            <a:off x="6216862" y="3168821"/>
            <a:ext cx="2422353" cy="71508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Newly growing and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Storage tissues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A99C8335-5E26-45EC-9A89-21735253AF8F}"/>
              </a:ext>
            </a:extLst>
          </p:cNvPr>
          <p:cNvSpPr txBox="1"/>
          <p:nvPr/>
        </p:nvSpPr>
        <p:spPr>
          <a:xfrm>
            <a:off x="1771167" y="1233686"/>
            <a:ext cx="2309717" cy="715089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senescence 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4C0ADE19-5934-48CB-BC1C-6CD6F75A954C}"/>
              </a:ext>
            </a:extLst>
          </p:cNvPr>
          <p:cNvSpPr txBox="1"/>
          <p:nvPr/>
        </p:nvSpPr>
        <p:spPr>
          <a:xfrm>
            <a:off x="1456364" y="5223551"/>
            <a:ext cx="3050205" cy="715089"/>
          </a:xfrm>
          <a:prstGeom prst="roundRect">
            <a:avLst/>
          </a:prstGeom>
          <a:gradFill flip="none" rotWithShape="1">
            <a:gsLst>
              <a:gs pos="0">
                <a:srgbClr val="FF3F43">
                  <a:tint val="66000"/>
                  <a:satMod val="160000"/>
                </a:srgbClr>
              </a:gs>
              <a:gs pos="50000">
                <a:srgbClr val="FF3F43">
                  <a:tint val="44500"/>
                  <a:satMod val="160000"/>
                </a:srgbClr>
              </a:gs>
              <a:gs pos="100000">
                <a:srgbClr val="FF3F43">
                  <a:tint val="23500"/>
                  <a:satMod val="160000"/>
                </a:srgbClr>
              </a:gs>
            </a:gsLst>
            <a:lin ang="0" scaled="1"/>
            <a:tileRect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Stress-induced senescence</a:t>
            </a:r>
          </a:p>
        </p:txBody>
      </p:sp>
      <p:sp>
        <p:nvSpPr>
          <p:cNvPr id="13" name="TextBox 51"/>
          <p:cNvSpPr>
            <a:spLocks noChangeArrowheads="1"/>
          </p:cNvSpPr>
          <p:nvPr/>
        </p:nvSpPr>
        <p:spPr bwMode="auto">
          <a:xfrm>
            <a:off x="0" y="2609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/>
              <a:t>Plant as a model to study aging and longevity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535274-FA96-8045-BB96-B5DD6FA30966}"/>
              </a:ext>
            </a:extLst>
          </p:cNvPr>
          <p:cNvSpPr txBox="1"/>
          <p:nvPr/>
        </p:nvSpPr>
        <p:spPr>
          <a:xfrm>
            <a:off x="2274371" y="2355396"/>
            <a:ext cx="1212573" cy="119181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</a:t>
            </a:r>
          </a:p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Ethylene</a:t>
            </a:r>
          </a:p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</a:t>
            </a:r>
          </a:p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D8C95841-04DB-C244-A79B-28FDAB687870}"/>
              </a:ext>
            </a:extLst>
          </p:cNvPr>
          <p:cNvSpPr txBox="1"/>
          <p:nvPr/>
        </p:nvSpPr>
        <p:spPr>
          <a:xfrm>
            <a:off x="2274372" y="3839060"/>
            <a:ext cx="1212572" cy="64698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CK</a:t>
            </a:r>
          </a:p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</a:p>
        </p:txBody>
      </p: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5565A7DC-9AE8-A644-BD57-4871736A9211}"/>
              </a:ext>
            </a:extLst>
          </p:cNvPr>
          <p:cNvCxnSpPr/>
          <p:nvPr/>
        </p:nvCxnSpPr>
        <p:spPr>
          <a:xfrm>
            <a:off x="2346603" y="3586163"/>
            <a:ext cx="1068110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B10C81AD-A75B-7245-9944-E47D62A4F471}"/>
              </a:ext>
            </a:extLst>
          </p:cNvPr>
          <p:cNvCxnSpPr>
            <a:cxnSpLocks/>
          </p:cNvCxnSpPr>
          <p:nvPr/>
        </p:nvCxnSpPr>
        <p:spPr>
          <a:xfrm flipH="1">
            <a:off x="2346604" y="3821463"/>
            <a:ext cx="1068109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0EC127EF-8348-F546-B8D7-0B10FE68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2A13-1600-FB40-A3C4-41C208A2F97A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55742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2F31121C-A524-459D-8231-632D10D69E09}"/>
              </a:ext>
            </a:extLst>
          </p:cNvPr>
          <p:cNvSpPr txBox="1">
            <a:spLocks/>
          </p:cNvSpPr>
          <p:nvPr/>
        </p:nvSpPr>
        <p:spPr bwMode="auto">
          <a:xfrm>
            <a:off x="0" y="26035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CN" i="1" dirty="0"/>
              <a:t> abs3-1D </a:t>
            </a:r>
            <a:r>
              <a:rPr lang="en-US" altLang="zh-CN" dirty="0"/>
              <a:t>suppressor screen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3205CB3-93AF-1DE8-42E2-9E985E24D0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378" y="978959"/>
            <a:ext cx="5469244" cy="2268830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4C9F799-5DC7-E84F-9F01-3AEC13E4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87B5029-3960-094F-AD54-CC8CEA8173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555" y="3610212"/>
            <a:ext cx="5361067" cy="276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52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598DF212-0192-0A4D-31DF-F243AA5A504F}"/>
              </a:ext>
            </a:extLst>
          </p:cNvPr>
          <p:cNvSpPr txBox="1"/>
          <p:nvPr/>
        </p:nvSpPr>
        <p:spPr bwMode="auto">
          <a:xfrm>
            <a:off x="495300" y="305500"/>
            <a:ext cx="8153400" cy="56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i="1" dirty="0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Auxin Response Factor 2 </a:t>
            </a:r>
            <a:r>
              <a:rPr lang="en-US" altLang="zh-CN" sz="2400" b="1" dirty="0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CN" sz="2400" b="1" i="1" dirty="0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ARF2</a:t>
            </a:r>
            <a:r>
              <a:rPr lang="en-US" altLang="zh-CN" sz="2400" b="1" dirty="0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) is</a:t>
            </a:r>
            <a:r>
              <a:rPr lang="zh-CN" alt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required for the ABS3-mediated senescence pathway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FA2616-734E-C82F-91B8-7CBFFF28D1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000" y="1180570"/>
            <a:ext cx="6660000" cy="4980171"/>
          </a:xfrm>
          <a:prstGeom prst="rect">
            <a:avLst/>
          </a:prstGeom>
        </p:spPr>
      </p:pic>
      <p:sp>
        <p:nvSpPr>
          <p:cNvPr id="2" name="矩形 209">
            <a:extLst>
              <a:ext uri="{FF2B5EF4-FFF2-40B4-BE49-F238E27FC236}">
                <a16:creationId xmlns:a16="http://schemas.microsoft.com/office/drawing/2014/main" id="{A81B7297-483C-DDA7-0351-D29E892A495F}"/>
              </a:ext>
            </a:extLst>
          </p:cNvPr>
          <p:cNvSpPr/>
          <p:nvPr/>
        </p:nvSpPr>
        <p:spPr>
          <a:xfrm>
            <a:off x="822552" y="6051251"/>
            <a:ext cx="7498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07E17E-77CC-2947-8E18-027D5B99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521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7E994C2-41D7-3D44-B845-C1037CD4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943B9F11-0B24-4F4C-A020-935643EB9711}"/>
              </a:ext>
            </a:extLst>
          </p:cNvPr>
          <p:cNvSpPr txBox="1"/>
          <p:nvPr/>
        </p:nvSpPr>
        <p:spPr bwMode="auto">
          <a:xfrm>
            <a:off x="495300" y="305500"/>
            <a:ext cx="8153400" cy="56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ARF2 has pleiotropic functions and is not a typical ARF TF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3F65DF-3C8A-0A4D-BF97-6A14E706C3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8306" y="2655777"/>
            <a:ext cx="3414082" cy="31933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6CCC63C-8070-A54D-89EC-3593BF44C5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882" y="3331428"/>
            <a:ext cx="3751014" cy="191135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79BF5D5-2B61-1E4E-9411-BBB5CA43C674}"/>
              </a:ext>
            </a:extLst>
          </p:cNvPr>
          <p:cNvSpPr txBox="1"/>
          <p:nvPr/>
        </p:nvSpPr>
        <p:spPr>
          <a:xfrm>
            <a:off x="867882" y="5358403"/>
            <a:ext cx="2216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Okushima</a:t>
            </a:r>
            <a:r>
              <a:rPr kumimoji="1" lang="en-US" altLang="zh-CN" dirty="0"/>
              <a:t> et al., 2005</a:t>
            </a:r>
            <a:endParaRPr kumimoji="1"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0369E38-488A-3A4C-A21A-4CB359ADA66B}"/>
              </a:ext>
            </a:extLst>
          </p:cNvPr>
          <p:cNvSpPr txBox="1"/>
          <p:nvPr/>
        </p:nvSpPr>
        <p:spPr>
          <a:xfrm>
            <a:off x="4762385" y="5987018"/>
            <a:ext cx="1820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Wang et al., 2011</a:t>
            </a:r>
            <a:endParaRPr kumimoji="1"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B73CBF8-5956-F64C-BE3A-730EE050D31B}"/>
              </a:ext>
            </a:extLst>
          </p:cNvPr>
          <p:cNvSpPr/>
          <p:nvPr/>
        </p:nvSpPr>
        <p:spPr>
          <a:xfrm>
            <a:off x="818471" y="948487"/>
            <a:ext cx="76996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ARF2 is involved in the regulation of flowering time, fertility, seed size, photomorphogenesis, abscisic acid signaling, and low K</a:t>
            </a:r>
            <a:r>
              <a:rPr lang="en-US" altLang="zh-CN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responses.</a:t>
            </a:r>
            <a:b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ARF2 may function beyond the auxin signaling pathway, microarray data indicate that auxin-regulated gene expression was largely unaffected in </a:t>
            </a:r>
            <a:r>
              <a:rPr lang="en-US" altLang="zh-CN" i="1" dirty="0">
                <a:latin typeface="Calibri" panose="020F0502020204030204" pitchFamily="34" charset="0"/>
                <a:cs typeface="Calibri" panose="020F0502020204030204" pitchFamily="34" charset="0"/>
              </a:rPr>
              <a:t>arf2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mutants.</a:t>
            </a:r>
          </a:p>
        </p:txBody>
      </p:sp>
    </p:spTree>
    <p:extLst>
      <p:ext uri="{BB962C8B-B14F-4D97-AF65-F5344CB8AC3E}">
        <p14:creationId xmlns:p14="http://schemas.microsoft.com/office/powerpoint/2010/main" val="3058109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5FEF348-E895-177F-8E7B-E957E08F6B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473" y="1497032"/>
            <a:ext cx="4366649" cy="4203651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4FEE3ED5-054C-D311-E1FA-259530B134CD}"/>
              </a:ext>
            </a:extLst>
          </p:cNvPr>
          <p:cNvSpPr txBox="1">
            <a:spLocks/>
          </p:cNvSpPr>
          <p:nvPr/>
        </p:nvSpPr>
        <p:spPr bwMode="auto">
          <a:xfrm>
            <a:off x="1" y="160874"/>
            <a:ext cx="9144000" cy="56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Overexpression of </a:t>
            </a:r>
            <a:r>
              <a:rPr lang="en-US" altLang="zh-CN" sz="2400" b="1" i="1" dirty="0">
                <a:solidFill>
                  <a:srgbClr val="000000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ARF2</a:t>
            </a:r>
            <a:r>
              <a:rPr lang="en-US" altLang="zh-CN" sz="2400" b="1" dirty="0">
                <a:solidFill>
                  <a:srgbClr val="000000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 accelerates senescence</a:t>
            </a:r>
            <a:endParaRPr lang="zh-CN" altLang="en-US" sz="2400" b="1" dirty="0">
              <a:solidFill>
                <a:srgbClr val="000000"/>
              </a:solidFill>
              <a:latin typeface="Calibri" panose="020F0502020204030204" pitchFamily="34" charset="0"/>
              <a:ea typeface="黑体" pitchFamily="49" charset="-122"/>
              <a:cs typeface="Calibri" panose="020F050202020403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535AD74-6A4F-B70D-05C6-D487DFC2C1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8055" y="1354226"/>
            <a:ext cx="3622767" cy="2384896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58AEF14-68B9-E749-BEA6-C77C8580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544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75404FE-D61C-CA84-2EBC-0880F4AE50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000" y="1169518"/>
            <a:ext cx="6660000" cy="4842481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0ADE4C7-BEDA-BB4A-88E2-51BA3709E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C898382A-4CF6-D042-8F42-3F59A6C8C123}"/>
              </a:ext>
            </a:extLst>
          </p:cNvPr>
          <p:cNvSpPr txBox="1"/>
          <p:nvPr/>
        </p:nvSpPr>
        <p:spPr bwMode="auto">
          <a:xfrm>
            <a:off x="698500" y="459831"/>
            <a:ext cx="7747000" cy="56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i="1" dirty="0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Phytochrome-interacting Factor 5 </a:t>
            </a:r>
            <a:r>
              <a:rPr lang="en-US" altLang="zh-CN" sz="2400" b="1" dirty="0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CN" sz="2400" b="1" i="1" dirty="0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PIF5</a:t>
            </a:r>
            <a:r>
              <a:rPr lang="en-US" altLang="zh-CN" sz="2400" b="1" dirty="0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) is</a:t>
            </a:r>
            <a:r>
              <a:rPr lang="zh-CN" alt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required for the ABS3-mediated senescence pathway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3450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29B2ECD-A0D3-A1AD-0924-B4441A968F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90" y="1300520"/>
            <a:ext cx="7842420" cy="4140000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3432D994-9666-9E7D-AEEB-C533A2421666}"/>
              </a:ext>
            </a:extLst>
          </p:cNvPr>
          <p:cNvSpPr txBox="1">
            <a:spLocks/>
          </p:cNvSpPr>
          <p:nvPr/>
        </p:nvSpPr>
        <p:spPr bwMode="auto">
          <a:xfrm>
            <a:off x="1" y="160874"/>
            <a:ext cx="9144000" cy="56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defRPr>
            </a:lvl1pPr>
            <a:lvl2pPr marL="742950" indent="-285750" eaLnBrk="0" hangingPunct="0">
              <a:defRPr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dirty="0"/>
              <a:t>Overexpression of </a:t>
            </a:r>
            <a:r>
              <a:rPr lang="en-US" altLang="zh-CN" i="1" dirty="0"/>
              <a:t>PIF5</a:t>
            </a:r>
            <a:r>
              <a:rPr lang="en-US" altLang="zh-CN" dirty="0"/>
              <a:t> led to accelerated senescence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6DD57FE-E4DC-794B-9C3B-145B03DFA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25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6209FAC-6A55-F848-A2E4-1E75B3C3B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1719F7E-98EA-B44F-A3CD-05C71A2FA9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000" y="2049203"/>
            <a:ext cx="7200000" cy="103846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C5569DE-0220-FA43-B301-3DDAAA42C50F}"/>
              </a:ext>
            </a:extLst>
          </p:cNvPr>
          <p:cNvSpPr/>
          <p:nvPr/>
        </p:nvSpPr>
        <p:spPr>
          <a:xfrm>
            <a:off x="899637" y="3144859"/>
            <a:ext cx="31293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APB : binding sites for photoactivated </a:t>
            </a:r>
            <a:r>
              <a:rPr lang="en-US" altLang="zh-CN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phyB</a:t>
            </a:r>
            <a:endParaRPr lang="en-US" altLang="zh-CN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 : binding sites for photoactivated </a:t>
            </a:r>
            <a:r>
              <a:rPr lang="en-US" altLang="zh-CN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phyA</a:t>
            </a:r>
            <a:endParaRPr lang="en-US" altLang="zh-CN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bHLH</a:t>
            </a:r>
            <a:r>
              <a: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basic helix-loop-helix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15F93D-DF0B-3D4E-A4F7-3F3B337FA1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5013" y="3228108"/>
            <a:ext cx="3095624" cy="28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32C5453-CD84-F240-B70B-FDB28F80AD54}"/>
              </a:ext>
            </a:extLst>
          </p:cNvPr>
          <p:cNvSpPr/>
          <p:nvPr/>
        </p:nvSpPr>
        <p:spPr>
          <a:xfrm>
            <a:off x="3612880" y="391009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altLang="zh-CN" sz="1100" dirty="0" err="1">
                <a:latin typeface="Arial" pitchFamily="34" charset="0"/>
                <a:cs typeface="Arial" pitchFamily="34" charset="0"/>
              </a:rPr>
              <a:t>Leivar</a:t>
            </a:r>
            <a:r>
              <a:rPr lang="en-US" altLang="zh-CN" sz="1100" dirty="0">
                <a:latin typeface="Arial" pitchFamily="34" charset="0"/>
                <a:cs typeface="Arial" pitchFamily="34" charset="0"/>
              </a:rPr>
              <a:t> P, et al. Trends in Plant Science, 2011 Jan;16(1):19-28.</a:t>
            </a:r>
            <a:endParaRPr lang="zh-CN" alt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4A9F3F1-2FA7-C54F-81DB-38CFE4C119FC}"/>
              </a:ext>
            </a:extLst>
          </p:cNvPr>
          <p:cNvSpPr txBox="1">
            <a:spLocks/>
          </p:cNvSpPr>
          <p:nvPr/>
        </p:nvSpPr>
        <p:spPr bwMode="auto">
          <a:xfrm>
            <a:off x="0" y="368722"/>
            <a:ext cx="9144000" cy="56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defRPr>
            </a:lvl1pPr>
            <a:lvl2pPr marL="742950" indent="-285750" eaLnBrk="0" hangingPunct="0">
              <a:defRPr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dirty="0"/>
              <a:t>PIF1, 3, 4, and 5 are closed related </a:t>
            </a:r>
            <a:r>
              <a:rPr lang="en-US" altLang="zh-CN" dirty="0" err="1"/>
              <a:t>bHLH</a:t>
            </a:r>
            <a:r>
              <a:rPr lang="en-US" altLang="zh-CN" dirty="0"/>
              <a:t> TFs share redundant roles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1500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D56C9D4-73AA-ACE7-7CA3-D7B838C2BE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00" y="1319239"/>
            <a:ext cx="7920000" cy="421952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FEF2D13-8930-F31C-6FE2-ACF8E6349BD2}"/>
              </a:ext>
            </a:extLst>
          </p:cNvPr>
          <p:cNvSpPr txBox="1"/>
          <p:nvPr/>
        </p:nvSpPr>
        <p:spPr>
          <a:xfrm>
            <a:off x="1" y="187130"/>
            <a:ext cx="9143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defRPr>
            </a:lvl1pPr>
            <a:lvl2pPr marL="742950" indent="-285750" eaLnBrk="0" hangingPunct="0">
              <a:defRPr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dirty="0"/>
              <a:t>PIF5 and PIF4 share redundant roles in the ABS3-mediated </a:t>
            </a:r>
          </a:p>
          <a:p>
            <a:r>
              <a:rPr lang="en-US" altLang="zh-CN" dirty="0"/>
              <a:t>senescence pathway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040EF9A-A638-0945-AA5C-4D4072A76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142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9BEDD087-4969-47DD-A864-3AB9732D2C44}"/>
              </a:ext>
            </a:extLst>
          </p:cNvPr>
          <p:cNvSpPr txBox="1"/>
          <p:nvPr/>
        </p:nvSpPr>
        <p:spPr>
          <a:xfrm>
            <a:off x="1459453" y="1273100"/>
            <a:ext cx="5319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4 d C-deprivation </a:t>
            </a:r>
            <a:r>
              <a:rPr kumimoji="1"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abs3-1D vs. </a:t>
            </a:r>
            <a:r>
              <a:rPr kumimoji="1"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WT: 2587 DEGs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3EE112A4-A2A9-4E71-828D-D726333F7BF7}"/>
              </a:ext>
            </a:extLst>
          </p:cNvPr>
          <p:cNvSpPr txBox="1"/>
          <p:nvPr/>
        </p:nvSpPr>
        <p:spPr>
          <a:xfrm>
            <a:off x="0" y="96407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abs3-1D 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leads to larger-scale transcription reprogramming </a:t>
            </a:r>
          </a:p>
          <a:p>
            <a:pPr lvl="0" algn="ctr">
              <a:defRPr/>
            </a:pP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carbon deprivation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00FD1EF-BBE1-4C3C-A708-0BB8F7A339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905" y="1857601"/>
            <a:ext cx="6536189" cy="2520000"/>
          </a:xfrm>
          <a:prstGeom prst="rect">
            <a:avLst/>
          </a:prstGeom>
        </p:spPr>
      </p:pic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3C27862D-CC2E-4066-9761-3C52BED3E5C2}"/>
              </a:ext>
            </a:extLst>
          </p:cNvPr>
          <p:cNvSpPr/>
          <p:nvPr/>
        </p:nvSpPr>
        <p:spPr>
          <a:xfrm>
            <a:off x="2679075" y="3208123"/>
            <a:ext cx="1440000" cy="216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C2E1859C-68AD-433D-8097-02743B158548}"/>
              </a:ext>
            </a:extLst>
          </p:cNvPr>
          <p:cNvSpPr/>
          <p:nvPr/>
        </p:nvSpPr>
        <p:spPr>
          <a:xfrm>
            <a:off x="2679075" y="3566771"/>
            <a:ext cx="1440000" cy="216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77F3F56F-E3DA-4C5C-9940-3F37B67D5025}"/>
              </a:ext>
            </a:extLst>
          </p:cNvPr>
          <p:cNvSpPr/>
          <p:nvPr/>
        </p:nvSpPr>
        <p:spPr>
          <a:xfrm>
            <a:off x="2679075" y="2664962"/>
            <a:ext cx="1440000" cy="216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AE72B3B8-161C-4314-AA51-C1A6347D18F1}"/>
              </a:ext>
            </a:extLst>
          </p:cNvPr>
          <p:cNvSpPr/>
          <p:nvPr/>
        </p:nvSpPr>
        <p:spPr>
          <a:xfrm>
            <a:off x="2679075" y="4111645"/>
            <a:ext cx="1440000" cy="216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972274F-2381-3849-AC7F-9476EDA42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3637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67684BD-A4E1-41C7-A61E-7CB9C6A538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100" y="2217603"/>
            <a:ext cx="2489893" cy="38944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35D150-F264-4396-85B5-4473624D6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089" y="2521886"/>
            <a:ext cx="3423603" cy="351402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FF744989-0438-4F55-92BA-B6D9DDE064E8}"/>
              </a:ext>
            </a:extLst>
          </p:cNvPr>
          <p:cNvSpPr txBox="1">
            <a:spLocks/>
          </p:cNvSpPr>
          <p:nvPr/>
        </p:nvSpPr>
        <p:spPr bwMode="auto">
          <a:xfrm>
            <a:off x="0" y="206797"/>
            <a:ext cx="9144000" cy="87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2000" b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ARF2 and PIF5 control the transcriptional reprogramming </a:t>
            </a:r>
            <a:br>
              <a:rPr lang="en-US" altLang="zh-CN" sz="2000" b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</a:br>
            <a:r>
              <a:rPr lang="en-US" altLang="zh-CN" sz="2000" b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in the ABS3-mediated senescence pathway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84">
            <a:extLst>
              <a:ext uri="{FF2B5EF4-FFF2-40B4-BE49-F238E27FC236}">
                <a16:creationId xmlns:a16="http://schemas.microsoft.com/office/drawing/2014/main" id="{6F4B6E9D-2ACF-48EE-AE72-552C1308C694}"/>
              </a:ext>
            </a:extLst>
          </p:cNvPr>
          <p:cNvSpPr txBox="1"/>
          <p:nvPr/>
        </p:nvSpPr>
        <p:spPr>
          <a:xfrm>
            <a:off x="1308100" y="1157712"/>
            <a:ext cx="6311592" cy="9837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2587 DEGs : WT background (</a:t>
            </a:r>
            <a:r>
              <a:rPr lang="en-US" altLang="zh-CN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abs3-1D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/WT); 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altLang="zh-CN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arf2-20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background (</a:t>
            </a:r>
            <a:r>
              <a:rPr lang="en-US" altLang="zh-CN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arf2-20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abs3-1D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zh-CN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arf2-20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altLang="zh-CN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pif5-10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background (</a:t>
            </a:r>
            <a:r>
              <a:rPr lang="en-US" altLang="zh-CN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pif5-10 abs3-1D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altLang="zh-CN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pif5-10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3A440BC-1B09-A343-BE7E-7609A0069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568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F968B55B-B9D5-E444-8B1F-729E3F726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/>
              <a:t> Senescence is an important agronomic trait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9AC8D44-D096-D44D-8650-50517834DB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4150" y="990556"/>
            <a:ext cx="6235700" cy="106617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6947EA1-9E3F-FB4B-8585-2AA2B706FD29}"/>
              </a:ext>
            </a:extLst>
          </p:cNvPr>
          <p:cNvSpPr txBox="1"/>
          <p:nvPr/>
        </p:nvSpPr>
        <p:spPr>
          <a:xfrm>
            <a:off x="300857" y="5828936"/>
            <a:ext cx="4334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Gan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and</a:t>
            </a:r>
            <a:r>
              <a:rPr kumimoji="1" lang="zh-CN" altLang="en-US" sz="1600" dirty="0"/>
              <a:t> </a:t>
            </a:r>
            <a:r>
              <a:rPr kumimoji="1" lang="en-US" altLang="zh-CN" sz="1600" dirty="0" err="1"/>
              <a:t>Amasino</a:t>
            </a:r>
            <a:r>
              <a:rPr kumimoji="1" lang="en-US" altLang="zh-CN" sz="1600" dirty="0"/>
              <a:t>,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1995,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Science,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270,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1986-1988</a:t>
            </a:r>
            <a:r>
              <a:rPr kumimoji="1" lang="zh-CN" altLang="en-US" sz="1600" dirty="0"/>
              <a:t> </a:t>
            </a:r>
            <a:endParaRPr kumimoji="1" lang="en-US" altLang="zh-CN" sz="16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C051763-C536-184B-B6E3-D1B60752DB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50" y="2983262"/>
            <a:ext cx="2990850" cy="160692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0F17DF1-2898-FD41-ACE7-B399574E9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208" y="2335157"/>
            <a:ext cx="3981483" cy="364096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F00A329-D7F0-794F-BBE4-7390A9DE3553}"/>
              </a:ext>
            </a:extLst>
          </p:cNvPr>
          <p:cNvSpPr txBox="1"/>
          <p:nvPr/>
        </p:nvSpPr>
        <p:spPr>
          <a:xfrm>
            <a:off x="255417" y="2510698"/>
            <a:ext cx="398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i="1" dirty="0"/>
              <a:t>pSAG12:IPT</a:t>
            </a:r>
            <a:r>
              <a:rPr kumimoji="1" lang="zh-CN" altLang="en-US" b="1" i="1" dirty="0"/>
              <a:t> </a:t>
            </a:r>
            <a:r>
              <a:rPr kumimoji="1" lang="en-US" altLang="zh-CN" b="1" dirty="0"/>
              <a:t>to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transform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tobacco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plants</a:t>
            </a:r>
            <a:endParaRPr kumimoji="1" lang="zh-CN" altLang="en-US" b="1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7102CA6-3A4F-E14D-8866-BC4B3ED8D28A}"/>
              </a:ext>
            </a:extLst>
          </p:cNvPr>
          <p:cNvSpPr/>
          <p:nvPr/>
        </p:nvSpPr>
        <p:spPr>
          <a:xfrm>
            <a:off x="255417" y="990556"/>
            <a:ext cx="8574258" cy="52245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B8EF9BF3-A026-0C41-AA83-558A440B9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31C999-F4B2-4E71-95E5-722A044D7B25}" type="slidenum">
              <a:rPr lang="zh-CN" altLang="en-US" smtClean="0"/>
              <a:pPr>
                <a:defRPr/>
              </a:pPr>
              <a:t>3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668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7F48B72-CB83-402B-823F-6F3B1D2729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094" y="3481437"/>
            <a:ext cx="1696390" cy="2520000"/>
          </a:xfrm>
          <a:prstGeom prst="rect">
            <a:avLst/>
          </a:prstGeom>
        </p:spPr>
      </p:pic>
      <p:sp>
        <p:nvSpPr>
          <p:cNvPr id="6" name="TextBox 84">
            <a:extLst>
              <a:ext uri="{FF2B5EF4-FFF2-40B4-BE49-F238E27FC236}">
                <a16:creationId xmlns:a16="http://schemas.microsoft.com/office/drawing/2014/main" id="{564711C6-A411-4318-893B-5EBCB1088F90}"/>
              </a:ext>
            </a:extLst>
          </p:cNvPr>
          <p:cNvSpPr txBox="1"/>
          <p:nvPr/>
        </p:nvSpPr>
        <p:spPr>
          <a:xfrm>
            <a:off x="1412941" y="1106878"/>
            <a:ext cx="3460262" cy="13280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ARF2-regulated: </a:t>
            </a:r>
          </a:p>
          <a:p>
            <a:r>
              <a:rPr lang="en-US" altLang="zh-CN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altLang="zh-CN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abs3-1D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en-US" altLang="zh-CN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arf2-20 abs3-1D</a:t>
            </a:r>
          </a:p>
          <a:p>
            <a:r>
              <a:rPr lang="en-US" altLang="zh-CN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PIF5-regulated: </a:t>
            </a:r>
          </a:p>
          <a:p>
            <a:r>
              <a:rPr lang="en-US" altLang="zh-CN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altLang="zh-CN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abs3-1D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en-US" altLang="zh-CN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pif5-10 abs3-1D</a:t>
            </a:r>
          </a:p>
          <a:p>
            <a:r>
              <a:rPr lang="en-US" altLang="zh-CN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C-deprivation-regulated: </a:t>
            </a:r>
          </a:p>
          <a:p>
            <a:r>
              <a:rPr lang="en-US" altLang="zh-CN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altLang="zh-CN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abs3-1D </a:t>
            </a:r>
            <a:r>
              <a:rPr lang="en-US" altLang="zh-CN" sz="12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 d 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vs. </a:t>
            </a:r>
            <a:r>
              <a:rPr lang="en-US" altLang="zh-CN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abs3-1D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 d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1EB0077E-722B-489A-97DE-AFB34EF419AC}"/>
              </a:ext>
            </a:extLst>
          </p:cNvPr>
          <p:cNvGrpSpPr/>
          <p:nvPr/>
        </p:nvGrpSpPr>
        <p:grpSpPr>
          <a:xfrm>
            <a:off x="5401792" y="967394"/>
            <a:ext cx="2393391" cy="2383241"/>
            <a:chOff x="5031749" y="1584602"/>
            <a:chExt cx="2393391" cy="2383241"/>
          </a:xfrm>
        </p:grpSpPr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B45959B8-474D-4F0A-B09E-879831671BF1}"/>
                </a:ext>
              </a:extLst>
            </p:cNvPr>
            <p:cNvSpPr/>
            <p:nvPr/>
          </p:nvSpPr>
          <p:spPr>
            <a:xfrm>
              <a:off x="6050308" y="2042846"/>
              <a:ext cx="1040701" cy="1040701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b="1" dirty="0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5784FB0E-EB6A-4758-86D4-FC93E4C4B992}"/>
                </a:ext>
              </a:extLst>
            </p:cNvPr>
            <p:cNvSpPr/>
            <p:nvPr/>
          </p:nvSpPr>
          <p:spPr>
            <a:xfrm>
              <a:off x="5738619" y="2522887"/>
              <a:ext cx="1040701" cy="1040701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b="1" dirty="0"/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DE3CC2E0-2726-4666-9BD7-3248C5283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6931" y="2042846"/>
              <a:ext cx="1040701" cy="1040701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b="1"/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57050C3E-B40F-4B00-BAA8-716F0D45D2CE}"/>
                </a:ext>
              </a:extLst>
            </p:cNvPr>
            <p:cNvSpPr txBox="1"/>
            <p:nvPr/>
          </p:nvSpPr>
          <p:spPr>
            <a:xfrm>
              <a:off x="6053340" y="2255619"/>
              <a:ext cx="41069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358</a:t>
              </a: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8385C19-BA45-491E-A7C6-9E918F9AF258}"/>
                </a:ext>
              </a:extLst>
            </p:cNvPr>
            <p:cNvSpPr txBox="1"/>
            <p:nvPr/>
          </p:nvSpPr>
          <p:spPr>
            <a:xfrm>
              <a:off x="5409281" y="3563588"/>
              <a:ext cx="170271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C-deprivation-regulated</a:t>
              </a:r>
              <a:endParaRPr kumimoji="1" lang="zh-CN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9B2E59C1-94F5-4713-9097-06062B8505A8}"/>
                </a:ext>
              </a:extLst>
            </p:cNvPr>
            <p:cNvSpPr txBox="1"/>
            <p:nvPr/>
          </p:nvSpPr>
          <p:spPr>
            <a:xfrm>
              <a:off x="5997235" y="3157007"/>
              <a:ext cx="52290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9,784</a:t>
              </a: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30AFB042-0E26-4254-8B33-8DE850FA9A5E}"/>
                </a:ext>
              </a:extLst>
            </p:cNvPr>
            <p:cNvSpPr txBox="1"/>
            <p:nvPr/>
          </p:nvSpPr>
          <p:spPr>
            <a:xfrm>
              <a:off x="5031749" y="1584602"/>
              <a:ext cx="118814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ARF2-regulated</a:t>
              </a:r>
              <a:endParaRPr kumimoji="1" lang="zh-CN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09917CB5-E6D1-408E-938F-5F55E0140523}"/>
                </a:ext>
              </a:extLst>
            </p:cNvPr>
            <p:cNvSpPr txBox="1"/>
            <p:nvPr/>
          </p:nvSpPr>
          <p:spPr>
            <a:xfrm>
              <a:off x="6305923" y="1584602"/>
              <a:ext cx="111921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PIF5-regulated</a:t>
              </a:r>
              <a:endParaRPr kumimoji="1" lang="zh-CN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2375149B-DF00-4A62-8348-152E5021CD59}"/>
                </a:ext>
              </a:extLst>
            </p:cNvPr>
            <p:cNvSpPr txBox="1"/>
            <p:nvPr/>
          </p:nvSpPr>
          <p:spPr>
            <a:xfrm>
              <a:off x="5516155" y="2341201"/>
              <a:ext cx="41069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626</a:t>
              </a: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AF2F4DC8-2828-481D-B252-25BCCE99572B}"/>
                </a:ext>
              </a:extLst>
            </p:cNvPr>
            <p:cNvSpPr txBox="1"/>
            <p:nvPr/>
          </p:nvSpPr>
          <p:spPr>
            <a:xfrm>
              <a:off x="6552485" y="2337451"/>
              <a:ext cx="41069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281</a:t>
              </a: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E2B06208-583A-49F2-8A23-F5FF054C6300}"/>
                </a:ext>
              </a:extLst>
            </p:cNvPr>
            <p:cNvSpPr txBox="1"/>
            <p:nvPr/>
          </p:nvSpPr>
          <p:spPr>
            <a:xfrm>
              <a:off x="5687795" y="2765002"/>
              <a:ext cx="52290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1,138</a:t>
              </a: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6494EE2D-8170-41E5-BCCA-C44492F8AA0C}"/>
                </a:ext>
              </a:extLst>
            </p:cNvPr>
            <p:cNvSpPr txBox="1"/>
            <p:nvPr/>
          </p:nvSpPr>
          <p:spPr>
            <a:xfrm>
              <a:off x="5997235" y="2585397"/>
              <a:ext cx="52290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1,326</a:t>
              </a: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9249739E-6F38-453E-9D4B-90240F42CEC0}"/>
                </a:ext>
              </a:extLst>
            </p:cNvPr>
            <p:cNvSpPr txBox="1"/>
            <p:nvPr/>
          </p:nvSpPr>
          <p:spPr>
            <a:xfrm>
              <a:off x="6373265" y="2765002"/>
              <a:ext cx="41069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780</a:t>
              </a: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A1D629C9-AB76-42FC-8811-8F4CFB514738}"/>
                </a:ext>
              </a:extLst>
            </p:cNvPr>
            <p:cNvSpPr txBox="1"/>
            <p:nvPr/>
          </p:nvSpPr>
          <p:spPr>
            <a:xfrm>
              <a:off x="5353701" y="1775060"/>
              <a:ext cx="61266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kumimoji="1" sz="7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050" b="1" dirty="0"/>
                <a:t>(3,448)</a:t>
              </a:r>
              <a:endParaRPr lang="zh-CN" altLang="en-US" sz="1050" b="1" dirty="0"/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C8AE02D0-18F5-474B-81EB-2ABA56AC45F5}"/>
                </a:ext>
              </a:extLst>
            </p:cNvPr>
            <p:cNvSpPr txBox="1"/>
            <p:nvPr/>
          </p:nvSpPr>
          <p:spPr>
            <a:xfrm>
              <a:off x="6553370" y="1775060"/>
              <a:ext cx="61266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kumimoji="1" sz="7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050" b="1" dirty="0"/>
                <a:t>(2,745)</a:t>
              </a:r>
              <a:endParaRPr lang="zh-CN" altLang="en-US" sz="1050" b="1" dirty="0"/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CC71C5B6-3814-447C-863D-755D9BFAA6BD}"/>
                </a:ext>
              </a:extLst>
            </p:cNvPr>
            <p:cNvSpPr txBox="1"/>
            <p:nvPr/>
          </p:nvSpPr>
          <p:spPr>
            <a:xfrm>
              <a:off x="5986135" y="3713927"/>
              <a:ext cx="68800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kumimoji="1" sz="7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050" b="1" dirty="0"/>
                <a:t>(13,028)</a:t>
              </a:r>
              <a:endParaRPr lang="zh-CN" altLang="en-US" sz="1050" b="1" dirty="0"/>
            </a:p>
          </p:txBody>
        </p:sp>
      </p:grpSp>
      <p:sp>
        <p:nvSpPr>
          <p:cNvPr id="64" name="标题 1">
            <a:extLst>
              <a:ext uri="{FF2B5EF4-FFF2-40B4-BE49-F238E27FC236}">
                <a16:creationId xmlns:a16="http://schemas.microsoft.com/office/drawing/2014/main" id="{DE2604CB-F305-4A79-A004-66899BFA0627}"/>
              </a:ext>
            </a:extLst>
          </p:cNvPr>
          <p:cNvSpPr txBox="1">
            <a:spLocks/>
          </p:cNvSpPr>
          <p:nvPr/>
        </p:nvSpPr>
        <p:spPr bwMode="auto">
          <a:xfrm>
            <a:off x="1" y="142873"/>
            <a:ext cx="9144000" cy="56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2000" b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Significant overlapping between </a:t>
            </a:r>
            <a:r>
              <a:rPr lang="en-US" altLang="zh-CN" sz="2000" b="1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ARF2- and </a:t>
            </a:r>
            <a:r>
              <a:rPr lang="en-US" altLang="zh-CN" sz="2000" b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PIF5-regulated genes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7252D79-1133-6D76-7912-E1A3F60A48F0}"/>
              </a:ext>
            </a:extLst>
          </p:cNvPr>
          <p:cNvGrpSpPr/>
          <p:nvPr/>
        </p:nvGrpSpPr>
        <p:grpSpPr>
          <a:xfrm>
            <a:off x="1314440" y="2761437"/>
            <a:ext cx="3619965" cy="3240000"/>
            <a:chOff x="1314440" y="2837637"/>
            <a:chExt cx="3619965" cy="32400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1156FB3-8211-358E-54D3-0B17E8952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4440" y="2837637"/>
              <a:ext cx="3619965" cy="3240000"/>
            </a:xfrm>
            <a:prstGeom prst="rect">
              <a:avLst/>
            </a:prstGeom>
          </p:spPr>
        </p:pic>
        <p:sp>
          <p:nvSpPr>
            <p:cNvPr id="65" name="矩形: 圆角 64">
              <a:extLst>
                <a:ext uri="{FF2B5EF4-FFF2-40B4-BE49-F238E27FC236}">
                  <a16:creationId xmlns:a16="http://schemas.microsoft.com/office/drawing/2014/main" id="{825AF89B-C9BC-4103-B04F-3A906B0B5684}"/>
                </a:ext>
              </a:extLst>
            </p:cNvPr>
            <p:cNvSpPr/>
            <p:nvPr/>
          </p:nvSpPr>
          <p:spPr>
            <a:xfrm>
              <a:off x="3934846" y="3083337"/>
              <a:ext cx="999104" cy="200025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DEBF2E1F-48FB-3FEC-798B-780D879A1EC8}"/>
                </a:ext>
              </a:extLst>
            </p:cNvPr>
            <p:cNvSpPr/>
            <p:nvPr/>
          </p:nvSpPr>
          <p:spPr>
            <a:xfrm>
              <a:off x="3934846" y="5877612"/>
              <a:ext cx="999104" cy="200025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/>
            </a:p>
          </p:txBody>
        </p:sp>
      </p:grp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AA21AEA-E057-1F4E-AEB8-D9BADEF7F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2440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771325F-7926-4AD1-A64E-372B4B668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048" y="1085508"/>
            <a:ext cx="3583013" cy="252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EB00210-05C5-478B-A07B-403071F5F1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244" y="3199908"/>
            <a:ext cx="2811362" cy="3240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715B7A5-97E9-4F20-AF28-315D17425DDC}"/>
              </a:ext>
            </a:extLst>
          </p:cNvPr>
          <p:cNvSpPr/>
          <p:nvPr/>
        </p:nvSpPr>
        <p:spPr>
          <a:xfrm>
            <a:off x="0" y="17385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PIF5 interacts directly with ARF2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AF01641-8522-4E72-AEA4-C58019BF2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915" y="1229448"/>
            <a:ext cx="2520000" cy="131138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CBA54A8-0E36-4529-B6A1-9AA640B50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376" y="3909505"/>
            <a:ext cx="2399163" cy="252000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B2184893-6B65-4BB2-BC5B-DB59EE286C62}"/>
              </a:ext>
            </a:extLst>
          </p:cNvPr>
          <p:cNvSpPr/>
          <p:nvPr/>
        </p:nvSpPr>
        <p:spPr>
          <a:xfrm>
            <a:off x="1269244" y="889627"/>
            <a:ext cx="13115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>
                <a:latin typeface="Arial" panose="020B0604020202020204" pitchFamily="34" charset="0"/>
                <a:cs typeface="Arial" panose="020B0604020202020204" pitchFamily="34" charset="0"/>
              </a:rPr>
              <a:t>Yeast two hybrid</a:t>
            </a:r>
            <a:endParaRPr lang="zh-CN" alt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798908B-7C60-471C-8073-C7536061F007}"/>
              </a:ext>
            </a:extLst>
          </p:cNvPr>
          <p:cNvSpPr/>
          <p:nvPr/>
        </p:nvSpPr>
        <p:spPr>
          <a:xfrm>
            <a:off x="1269244" y="2878259"/>
            <a:ext cx="8739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>
                <a:latin typeface="Arial" panose="020B0604020202020204" pitchFamily="34" charset="0"/>
                <a:cs typeface="Arial" panose="020B0604020202020204" pitchFamily="34" charset="0"/>
              </a:rPr>
              <a:t>Pull-Down</a:t>
            </a:r>
            <a:endParaRPr lang="zh-CN" alt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FD65EFD-423F-4E03-8F8A-2FF047593FD6}"/>
              </a:ext>
            </a:extLst>
          </p:cNvPr>
          <p:cNvSpPr/>
          <p:nvPr/>
        </p:nvSpPr>
        <p:spPr>
          <a:xfrm>
            <a:off x="4619696" y="3696767"/>
            <a:ext cx="5533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>
                <a:latin typeface="Arial" panose="020B0604020202020204" pitchFamily="34" charset="0"/>
                <a:cs typeface="Arial" panose="020B0604020202020204" pitchFamily="34" charset="0"/>
              </a:rPr>
              <a:t>Co-IP</a:t>
            </a:r>
            <a:endParaRPr lang="zh-CN" alt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37F48310-D4A3-47D4-AF9F-1AEFD94D8048}"/>
              </a:ext>
            </a:extLst>
          </p:cNvPr>
          <p:cNvSpPr txBox="1"/>
          <p:nvPr/>
        </p:nvSpPr>
        <p:spPr>
          <a:xfrm>
            <a:off x="4619696" y="878217"/>
            <a:ext cx="5533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BiFC</a:t>
            </a:r>
            <a:endParaRPr lang="zh-CN" alt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9E0E2FF-3DBA-364C-8BC1-7085B1893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752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780BC1E-B96C-A735-72AE-ADE16CE522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495" y="1221278"/>
            <a:ext cx="6839009" cy="462499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1E5BCC0-5153-86F8-B8A5-F1DEC3102368}"/>
              </a:ext>
            </a:extLst>
          </p:cNvPr>
          <p:cNvSpPr/>
          <p:nvPr/>
        </p:nvSpPr>
        <p:spPr>
          <a:xfrm>
            <a:off x="0" y="26910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PIF4 interacts directly with ARF2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12CC75D-3BBB-014B-A620-78604AAAF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47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66AC947-7F50-89FC-2633-FBA9EA82D7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00" y="1439765"/>
            <a:ext cx="7200000" cy="387396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920B1BF-826C-82D7-96D3-4F8D3A682A58}"/>
              </a:ext>
            </a:extLst>
          </p:cNvPr>
          <p:cNvSpPr txBox="1"/>
          <p:nvPr/>
        </p:nvSpPr>
        <p:spPr>
          <a:xfrm>
            <a:off x="0" y="21599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/>
              <a:t>ARF2 and PIF5 regulate senescence interdependently </a:t>
            </a:r>
            <a:endParaRPr lang="en-US" altLang="zh-CN" sz="28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D66BE38-A3F7-C540-89C4-73FDAE5BD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9967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1AB752D-5297-8E83-FB7C-92EA482218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" y="1313229"/>
            <a:ext cx="7560000" cy="3757408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100418-201C-CB4A-83B4-55B31470D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1BE59C6-4CA4-2C4E-81C5-821086125C7B}"/>
              </a:ext>
            </a:extLst>
          </p:cNvPr>
          <p:cNvSpPr txBox="1"/>
          <p:nvPr/>
        </p:nvSpPr>
        <p:spPr>
          <a:xfrm>
            <a:off x="0" y="21599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/>
              <a:t>ARF2 and PIF5 regulate senescence interdependently </a:t>
            </a:r>
            <a:endParaRPr lang="en-US" altLang="zh-CN" sz="2800" b="1" dirty="0"/>
          </a:p>
        </p:txBody>
      </p:sp>
    </p:spTree>
    <p:extLst>
      <p:ext uri="{BB962C8B-B14F-4D97-AF65-F5344CB8AC3E}">
        <p14:creationId xmlns:p14="http://schemas.microsoft.com/office/powerpoint/2010/main" val="6916640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4">
            <a:extLst>
              <a:ext uri="{FF2B5EF4-FFF2-40B4-BE49-F238E27FC236}">
                <a16:creationId xmlns:a16="http://schemas.microsoft.com/office/drawing/2014/main" id="{79002828-35DD-27C6-6DA9-62F981053AEE}"/>
              </a:ext>
            </a:extLst>
          </p:cNvPr>
          <p:cNvSpPr txBox="1"/>
          <p:nvPr/>
        </p:nvSpPr>
        <p:spPr>
          <a:xfrm>
            <a:off x="706940" y="1270445"/>
            <a:ext cx="4432413" cy="12130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ARF2 targets: </a:t>
            </a:r>
          </a:p>
          <a:p>
            <a:pPr>
              <a:lnSpc>
                <a:spcPts val="2000"/>
              </a:lnSpc>
            </a:pPr>
            <a:r>
              <a:rPr lang="en-US" altLang="zh-CN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ARF2-regulated 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∩ 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ARF2 DAP-seq</a:t>
            </a:r>
          </a:p>
          <a:p>
            <a:pPr>
              <a:lnSpc>
                <a:spcPts val="2000"/>
              </a:lnSpc>
            </a:pPr>
            <a:r>
              <a:rPr lang="en-US" altLang="zh-CN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PIF5/4 targets : </a:t>
            </a:r>
          </a:p>
          <a:p>
            <a:pPr>
              <a:lnSpc>
                <a:spcPts val="2000"/>
              </a:lnSpc>
            </a:pPr>
            <a:r>
              <a:rPr lang="en-US" altLang="zh-CN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PIF5-regulated 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∩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(PIF5 targets 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∪ 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PIF4 targets)</a:t>
            </a:r>
            <a:endParaRPr lang="en-US" altLang="zh-CN" sz="1400" b="0" i="1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3BEE023-4ED9-4A63-7DF5-3453E0D24D06}"/>
              </a:ext>
            </a:extLst>
          </p:cNvPr>
          <p:cNvSpPr txBox="1"/>
          <p:nvPr/>
        </p:nvSpPr>
        <p:spPr>
          <a:xfrm>
            <a:off x="0" y="262235"/>
            <a:ext cx="9143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i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ORE1</a:t>
            </a:r>
            <a:r>
              <a:rPr lang="en-US" altLang="zh-CN" sz="24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and </a:t>
            </a:r>
            <a:r>
              <a:rPr lang="en-US" altLang="zh-CN" sz="2400" b="1" i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SGR1</a:t>
            </a:r>
            <a:r>
              <a:rPr lang="en-US" altLang="zh-CN" sz="24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are common target genes of ARF2 and PIF5/4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313346A0-6A9B-718B-7A6A-D38FFDBE15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093" y="3505088"/>
            <a:ext cx="2880000" cy="16504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F48CBB3-75B5-718A-C5A6-1F02650DA6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734" y="3324225"/>
            <a:ext cx="3600000" cy="1555044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D8F3544C-7758-3B68-47B6-598E6ACD240C}"/>
              </a:ext>
            </a:extLst>
          </p:cNvPr>
          <p:cNvSpPr txBox="1"/>
          <p:nvPr/>
        </p:nvSpPr>
        <p:spPr>
          <a:xfrm>
            <a:off x="859341" y="3072297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25D7E4F-ED2A-E6B2-C822-A5D3F601C3CF}"/>
              </a:ext>
            </a:extLst>
          </p:cNvPr>
          <p:cNvSpPr txBox="1"/>
          <p:nvPr/>
        </p:nvSpPr>
        <p:spPr>
          <a:xfrm>
            <a:off x="4405928" y="3072297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TextBox 84">
            <a:extLst>
              <a:ext uri="{FF2B5EF4-FFF2-40B4-BE49-F238E27FC236}">
                <a16:creationId xmlns:a16="http://schemas.microsoft.com/office/drawing/2014/main" id="{15D321E1-D605-663B-4DF6-CDBD92D4E91B}"/>
              </a:ext>
            </a:extLst>
          </p:cNvPr>
          <p:cNvSpPr txBox="1"/>
          <p:nvPr/>
        </p:nvSpPr>
        <p:spPr>
          <a:xfrm>
            <a:off x="5273562" y="1270445"/>
            <a:ext cx="3217358" cy="121146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ARF2-regulated: </a:t>
            </a:r>
          </a:p>
          <a:p>
            <a:pPr>
              <a:lnSpc>
                <a:spcPts val="2000"/>
              </a:lnSpc>
            </a:pPr>
            <a:r>
              <a:rPr lang="en-US" altLang="zh-CN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altLang="zh-CN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abs3-1D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en-US" altLang="zh-CN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arf2-20 abs3-1D</a:t>
            </a:r>
          </a:p>
          <a:p>
            <a:pPr>
              <a:lnSpc>
                <a:spcPts val="2000"/>
              </a:lnSpc>
            </a:pPr>
            <a:r>
              <a:rPr lang="en-US" altLang="zh-CN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PIF5-regulated: </a:t>
            </a:r>
          </a:p>
          <a:p>
            <a:pPr>
              <a:lnSpc>
                <a:spcPts val="2000"/>
              </a:lnSpc>
            </a:pPr>
            <a:r>
              <a:rPr lang="en-US" altLang="zh-CN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altLang="zh-CN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abs3-1D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en-US" altLang="zh-CN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pif5-10 abs3-1D</a:t>
            </a:r>
          </a:p>
        </p:txBody>
      </p:sp>
      <p:sp>
        <p:nvSpPr>
          <p:cNvPr id="10" name="等腰三角形 9">
            <a:extLst>
              <a:ext uri="{FF2B5EF4-FFF2-40B4-BE49-F238E27FC236}">
                <a16:creationId xmlns:a16="http://schemas.microsoft.com/office/drawing/2014/main" id="{225E0006-069C-7390-171C-7B9422E23E85}"/>
              </a:ext>
            </a:extLst>
          </p:cNvPr>
          <p:cNvSpPr>
            <a:spLocks noChangeAspect="1"/>
          </p:cNvSpPr>
          <p:nvPr/>
        </p:nvSpPr>
        <p:spPr>
          <a:xfrm flipV="1">
            <a:off x="4905375" y="4924426"/>
            <a:ext cx="144000" cy="186253"/>
          </a:xfrm>
          <a:prstGeom prst="triangle">
            <a:avLst/>
          </a:prstGeom>
          <a:solidFill>
            <a:srgbClr val="FF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>
            <a:extLst>
              <a:ext uri="{FF2B5EF4-FFF2-40B4-BE49-F238E27FC236}">
                <a16:creationId xmlns:a16="http://schemas.microsoft.com/office/drawing/2014/main" id="{AE88673C-3F62-4F13-EBF1-48AD4CEEA5CE}"/>
              </a:ext>
            </a:extLst>
          </p:cNvPr>
          <p:cNvSpPr>
            <a:spLocks noChangeAspect="1"/>
          </p:cNvSpPr>
          <p:nvPr/>
        </p:nvSpPr>
        <p:spPr>
          <a:xfrm>
            <a:off x="4905375" y="5267326"/>
            <a:ext cx="144000" cy="186253"/>
          </a:xfrm>
          <a:prstGeom prst="triangle">
            <a:avLst/>
          </a:prstGeom>
          <a:solidFill>
            <a:srgbClr val="765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20120E7-1ACC-D725-5FDB-F11A4038FAD9}"/>
              </a:ext>
            </a:extLst>
          </p:cNvPr>
          <p:cNvSpPr txBox="1"/>
          <p:nvPr/>
        </p:nvSpPr>
        <p:spPr>
          <a:xfrm>
            <a:off x="5094900" y="5199067"/>
            <a:ext cx="2744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ARF2-binding motif : 5’-TGTC-3’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0EAED20-2314-E9E2-199A-5D20BF600ACC}"/>
              </a:ext>
            </a:extLst>
          </p:cNvPr>
          <p:cNvSpPr txBox="1"/>
          <p:nvPr/>
        </p:nvSpPr>
        <p:spPr>
          <a:xfrm>
            <a:off x="5094900" y="4847469"/>
            <a:ext cx="25727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G-box: 5’-CACGTG-3’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EFFD571-B5BE-1F48-A094-FF178654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751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6CB549B-7FD0-DF09-3BD9-CA342D85FF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50" y="1035808"/>
            <a:ext cx="7200000" cy="224385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633F647-110D-5A87-0218-EBDB610A38F8}"/>
              </a:ext>
            </a:extLst>
          </p:cNvPr>
          <p:cNvSpPr txBox="1"/>
          <p:nvPr/>
        </p:nvSpPr>
        <p:spPr>
          <a:xfrm>
            <a:off x="0" y="288705"/>
            <a:ext cx="9143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i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ORE1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zh-CN" sz="2400" b="1" i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SGR1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common target genes of ARF2 and PIF5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379F0F6-C666-198C-9B4B-14F17D15981B}"/>
              </a:ext>
            </a:extLst>
          </p:cNvPr>
          <p:cNvGrpSpPr/>
          <p:nvPr/>
        </p:nvGrpSpPr>
        <p:grpSpPr>
          <a:xfrm>
            <a:off x="924375" y="3310293"/>
            <a:ext cx="7304775" cy="2541042"/>
            <a:chOff x="924375" y="3310293"/>
            <a:chExt cx="7304775" cy="254104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3BE2E5D-CF38-9C80-521C-085835573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150" y="3411410"/>
              <a:ext cx="7200000" cy="2439925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AD5E9A8B-8DA8-4B9D-9500-B8E533FA308D}"/>
                </a:ext>
              </a:extLst>
            </p:cNvPr>
            <p:cNvSpPr txBox="1"/>
            <p:nvPr/>
          </p:nvSpPr>
          <p:spPr>
            <a:xfrm>
              <a:off x="924375" y="3310293"/>
              <a:ext cx="324128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8DCFFD2D-1FA4-AD3E-F9F6-E1F97A618368}"/>
                </a:ext>
              </a:extLst>
            </p:cNvPr>
            <p:cNvSpPr txBox="1"/>
            <p:nvPr/>
          </p:nvSpPr>
          <p:spPr>
            <a:xfrm>
              <a:off x="3072428" y="3310293"/>
              <a:ext cx="324128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84473451-63D1-98E2-966D-73A4D8011E65}"/>
              </a:ext>
            </a:extLst>
          </p:cNvPr>
          <p:cNvSpPr/>
          <p:nvPr/>
        </p:nvSpPr>
        <p:spPr>
          <a:xfrm>
            <a:off x="1876425" y="1564019"/>
            <a:ext cx="952500" cy="163830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423CD0F-087D-5414-1169-4D996CA9C4A1}"/>
              </a:ext>
            </a:extLst>
          </p:cNvPr>
          <p:cNvSpPr/>
          <p:nvPr/>
        </p:nvSpPr>
        <p:spPr>
          <a:xfrm>
            <a:off x="4571999" y="4188823"/>
            <a:ext cx="1045030" cy="1419497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B40442B-5E6D-66A9-DF0B-F913254E099F}"/>
              </a:ext>
            </a:extLst>
          </p:cNvPr>
          <p:cNvSpPr/>
          <p:nvPr/>
        </p:nvSpPr>
        <p:spPr>
          <a:xfrm>
            <a:off x="7184120" y="4188823"/>
            <a:ext cx="1045030" cy="1419497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43CC15D-EA19-FFC6-B426-83047A8A01EF}"/>
              </a:ext>
            </a:extLst>
          </p:cNvPr>
          <p:cNvSpPr/>
          <p:nvPr/>
        </p:nvSpPr>
        <p:spPr>
          <a:xfrm>
            <a:off x="1896837" y="4096839"/>
            <a:ext cx="952500" cy="163830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B73A2989-0DA8-1943-A379-B88E14827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70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3" grpId="0" animBg="1"/>
      <p:bldP spid="12" grpId="0" animBg="1"/>
      <p:bldP spid="12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BE59919-CDEE-5CAF-BD38-3A6E852945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00" y="1129184"/>
            <a:ext cx="7920000" cy="434542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13D2421-C2A4-7CFB-A96E-D63184A25DA3}"/>
              </a:ext>
            </a:extLst>
          </p:cNvPr>
          <p:cNvSpPr txBox="1"/>
          <p:nvPr/>
        </p:nvSpPr>
        <p:spPr>
          <a:xfrm>
            <a:off x="0" y="299333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PIF5 promotes cell elongation in an ARF2-independent manner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239E98-B828-D848-82C2-C31820462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352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95A5A21-4DAA-B083-842E-84BFC4E375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000" y="991296"/>
            <a:ext cx="6660000" cy="536505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102467E-131F-65C6-322F-BBAA8F8D1135}"/>
              </a:ext>
            </a:extLst>
          </p:cNvPr>
          <p:cNvSpPr txBox="1"/>
          <p:nvPr/>
        </p:nvSpPr>
        <p:spPr>
          <a:xfrm>
            <a:off x="0" y="254815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ARF2 requires the ABS3 subfamily MATEs to promote senescence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6109E3B-A532-B04E-B808-73AF4CD59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174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E29CBAA-180E-7A00-1B6D-F371F246D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000" y="1045465"/>
            <a:ext cx="6660000" cy="538435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BDB1A70-4BD2-852C-F6F4-A3DD27F2791D}"/>
              </a:ext>
            </a:extLst>
          </p:cNvPr>
          <p:cNvSpPr txBox="1"/>
          <p:nvPr/>
        </p:nvSpPr>
        <p:spPr>
          <a:xfrm>
            <a:off x="-13275" y="283786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PIF5 requires the ABS3 subfamily MATEs to promote senescence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547DCFC-FFF5-3141-A7A2-52B319305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953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486106" y="5624186"/>
            <a:ext cx="50403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600" dirty="0" err="1">
                <a:ea typeface="宋体" charset="-122"/>
              </a:rPr>
              <a:t>Uauy</a:t>
            </a:r>
            <a:r>
              <a:rPr lang="en-US" altLang="zh-CN" sz="1600" dirty="0">
                <a:ea typeface="宋体" charset="-122"/>
              </a:rPr>
              <a:t> et al., 2006, Science, 314, 1298-1301.</a:t>
            </a:r>
            <a:endParaRPr lang="zh-CN" altLang="en-US" sz="1600" dirty="0">
              <a:ea typeface="宋体" charset="-122"/>
            </a:endParaRP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2975" y="3251136"/>
            <a:ext cx="4899025" cy="1601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221" y="1065637"/>
            <a:ext cx="5156142" cy="151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579" y="2674632"/>
            <a:ext cx="3046413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Box 2"/>
          <p:cNvSpPr txBox="1">
            <a:spLocks noChangeArrowheads="1"/>
          </p:cNvSpPr>
          <p:nvPr/>
        </p:nvSpPr>
        <p:spPr bwMode="auto">
          <a:xfrm>
            <a:off x="486106" y="5270194"/>
            <a:ext cx="21256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200" i="1" dirty="0" err="1">
                <a:ea typeface="宋体" charset="-122"/>
              </a:rPr>
              <a:t>TaNAM</a:t>
            </a:r>
            <a:r>
              <a:rPr lang="en-US" altLang="zh-CN" sz="1200" dirty="0">
                <a:ea typeface="宋体" charset="-122"/>
              </a:rPr>
              <a:t> RNAi</a:t>
            </a:r>
            <a:endParaRPr lang="zh-CN" altLang="en-US" sz="1200" dirty="0">
              <a:ea typeface="宋体" charset="-122"/>
            </a:endParaRPr>
          </a:p>
        </p:txBody>
      </p:sp>
      <p:sp>
        <p:nvSpPr>
          <p:cNvPr id="6154" name="TextBox 15"/>
          <p:cNvSpPr txBox="1">
            <a:spLocks noChangeArrowheads="1"/>
          </p:cNvSpPr>
          <p:nvPr/>
        </p:nvSpPr>
        <p:spPr bwMode="auto">
          <a:xfrm>
            <a:off x="1489404" y="5270194"/>
            <a:ext cx="15128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200" dirty="0">
                <a:ea typeface="宋体" charset="-122"/>
              </a:rPr>
              <a:t>Control</a:t>
            </a:r>
            <a:endParaRPr lang="zh-CN" altLang="en-US" sz="1200" dirty="0">
              <a:ea typeface="宋体" charset="-122"/>
            </a:endParaRPr>
          </a:p>
        </p:txBody>
      </p:sp>
      <p:sp>
        <p:nvSpPr>
          <p:cNvPr id="6155" name="圆角矩形 3"/>
          <p:cNvSpPr>
            <a:spLocks noChangeArrowheads="1"/>
          </p:cNvSpPr>
          <p:nvPr/>
        </p:nvSpPr>
        <p:spPr bwMode="auto">
          <a:xfrm>
            <a:off x="5098719" y="3821842"/>
            <a:ext cx="3384550" cy="431800"/>
          </a:xfrm>
          <a:prstGeom prst="roundRect">
            <a:avLst>
              <a:gd name="adj" fmla="val 16667"/>
            </a:avLst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zh-CN" altLang="en-US" sz="1800">
              <a:ea typeface="宋体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50059" y="2600749"/>
            <a:ext cx="5500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Silencing of </a:t>
            </a:r>
            <a:r>
              <a:rPr lang="en-US" altLang="zh-CN" b="1" i="1" dirty="0" err="1"/>
              <a:t>TaNAM</a:t>
            </a:r>
            <a:r>
              <a:rPr lang="en-US" altLang="zh-CN" b="1" dirty="0"/>
              <a:t> results in stay-green phenotype</a:t>
            </a:r>
          </a:p>
          <a:p>
            <a:r>
              <a:rPr lang="en-US" altLang="zh-CN" b="1" dirty="0"/>
              <a:t>and</a:t>
            </a:r>
            <a:r>
              <a:rPr lang="zh-CN" altLang="en-US" b="1" dirty="0"/>
              <a:t> </a:t>
            </a:r>
            <a:r>
              <a:rPr lang="en-US" altLang="zh-CN" b="1" dirty="0"/>
              <a:t>reduced</a:t>
            </a:r>
            <a:r>
              <a:rPr lang="zh-CN" altLang="en-US" b="1" dirty="0"/>
              <a:t> </a:t>
            </a:r>
            <a:r>
              <a:rPr lang="en-US" altLang="zh-CN" b="1" dirty="0"/>
              <a:t>remobilization</a:t>
            </a:r>
            <a:r>
              <a:rPr lang="zh-CN" altLang="en-US" b="1" dirty="0"/>
              <a:t> </a:t>
            </a:r>
            <a:r>
              <a:rPr lang="en-US" altLang="zh-CN" b="1" dirty="0"/>
              <a:t>of</a:t>
            </a:r>
            <a:r>
              <a:rPr lang="zh-CN" altLang="en-US" b="1" dirty="0"/>
              <a:t> </a:t>
            </a:r>
            <a:r>
              <a:rPr lang="en-US" altLang="zh-CN" b="1" dirty="0"/>
              <a:t>nutrients</a:t>
            </a:r>
            <a:r>
              <a:rPr lang="zh-CN" altLang="en-US" b="1" dirty="0"/>
              <a:t> </a:t>
            </a:r>
            <a:r>
              <a:rPr lang="en-US" altLang="zh-CN" b="1" dirty="0"/>
              <a:t>to</a:t>
            </a:r>
            <a:r>
              <a:rPr lang="zh-CN" altLang="en-US" b="1" dirty="0"/>
              <a:t> </a:t>
            </a:r>
            <a:r>
              <a:rPr lang="en-US" altLang="zh-CN" b="1" dirty="0"/>
              <a:t>the</a:t>
            </a:r>
            <a:r>
              <a:rPr lang="zh-CN" altLang="en-US" b="1" dirty="0"/>
              <a:t> </a:t>
            </a:r>
            <a:r>
              <a:rPr lang="en-US" altLang="zh-CN" b="1" dirty="0"/>
              <a:t>grains.</a:t>
            </a:r>
            <a:endParaRPr lang="zh-CN" altLang="en-US" b="1" dirty="0"/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33878FFF-2898-F143-AD55-F5B950010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/>
              <a:t> Senescence is an important agronomic trait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EE60292-162B-E240-ACD0-293C4782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31C999-F4B2-4E71-95E5-722A044D7B25}" type="slidenum">
              <a:rPr lang="zh-CN" altLang="en-US" smtClean="0"/>
              <a:pPr>
                <a:defRPr/>
              </a:pPr>
              <a:t>4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937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7079CDEE-5A06-4C2E-8B41-5B988598697A}"/>
              </a:ext>
            </a:extLst>
          </p:cNvPr>
          <p:cNvSpPr txBox="1">
            <a:spLocks/>
          </p:cNvSpPr>
          <p:nvPr/>
        </p:nvSpPr>
        <p:spPr bwMode="auto">
          <a:xfrm>
            <a:off x="1" y="191314"/>
            <a:ext cx="9144000" cy="56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2000" b="1" dirty="0">
                <a:solidFill>
                  <a:srgbClr val="000000"/>
                </a:solidFill>
                <a:ea typeface="黑体" pitchFamily="49" charset="-122"/>
                <a:cs typeface="Arial" panose="020B0604020202020204" pitchFamily="34" charset="0"/>
              </a:rPr>
              <a:t>ARF2 negatively regulate the transcription of </a:t>
            </a:r>
            <a:r>
              <a:rPr lang="en-US" altLang="zh-CN" sz="2000" b="1" i="1" dirty="0">
                <a:solidFill>
                  <a:srgbClr val="000000"/>
                </a:solidFill>
                <a:ea typeface="黑体" pitchFamily="49" charset="-122"/>
                <a:cs typeface="Arial" panose="020B0604020202020204" pitchFamily="34" charset="0"/>
              </a:rPr>
              <a:t>ABS3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A37C919-9BA8-8FE4-732E-0EFA1FE55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204" y="1145763"/>
            <a:ext cx="4005515" cy="1391329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66A53DF-878D-1B41-BC71-FB527E1B3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3568EB7-3B94-7146-8193-1CA8BC3A86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204" y="2640733"/>
            <a:ext cx="4563706" cy="355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649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96C0264-5AC2-4F2C-9FC5-D4730251FD80}"/>
              </a:ext>
            </a:extLst>
          </p:cNvPr>
          <p:cNvSpPr/>
          <p:nvPr/>
        </p:nvSpPr>
        <p:spPr>
          <a:xfrm>
            <a:off x="0" y="17040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endParaRPr lang="zh-CN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0A6115A-07CE-7807-64F9-ABD890F7E1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448" y="1001549"/>
            <a:ext cx="5400000" cy="2935957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193456" y="3937506"/>
            <a:ext cx="52228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400" dirty="0" err="1">
                <a:ea typeface="宋体" charset="-122"/>
              </a:rPr>
              <a:t>Xue</a:t>
            </a:r>
            <a:r>
              <a:rPr lang="en-US" altLang="zh-CN" sz="1400" dirty="0">
                <a:ea typeface="宋体" charset="-122"/>
              </a:rPr>
              <a:t> et al., 2022, EMBO J, 41, e110988.</a:t>
            </a:r>
            <a:endParaRPr lang="zh-CN" altLang="en-US" sz="1400" dirty="0">
              <a:ea typeface="宋体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86499" y="4624764"/>
            <a:ext cx="74367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Arial" panose="020B0604020202020204" pitchFamily="34" charset="0"/>
                <a:ea typeface="Chalkboard" charset="0"/>
                <a:cs typeface="Arial" panose="020B0604020202020204" pitchFamily="34" charset="0"/>
              </a:rPr>
              <a:t>How to MATEs regulate ARF2 and PIF5?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Arial" panose="020B0604020202020204" pitchFamily="34" charset="0"/>
                <a:ea typeface="Chalkboard" charset="0"/>
                <a:cs typeface="Arial" panose="020B0604020202020204" pitchFamily="34" charset="0"/>
              </a:rPr>
              <a:t>Other components involved in the ABS3-mediated senescence pathway?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3DAB96D-1FAC-B141-AF99-B05E1625A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F6D-93EA-4014-983B-98A85A46D0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301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161617"/>
            <a:ext cx="9144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>
              <a:lnSpc>
                <a:spcPts val="3240"/>
              </a:lnSpc>
            </a:pPr>
            <a:r>
              <a:rPr lang="en-US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Acknowledgements</a:t>
            </a:r>
            <a:endParaRPr lang="zh-CN" alt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557" name="Text Box 5"/>
          <p:cNvSpPr>
            <a:spLocks noChangeArrowheads="1"/>
          </p:cNvSpPr>
          <p:nvPr/>
        </p:nvSpPr>
        <p:spPr bwMode="auto">
          <a:xfrm>
            <a:off x="1753289" y="1523668"/>
            <a:ext cx="6880349" cy="292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50000"/>
              </a:spcBef>
              <a:buNone/>
            </a:pP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halkboard" charset="0"/>
                <a:cs typeface="Arial" panose="020B0604020202020204" pitchFamily="34" charset="0"/>
                <a:sym typeface="黑体" pitchFamily="49" charset="-122"/>
              </a:rPr>
              <a:t>NSFC</a:t>
            </a:r>
          </a:p>
          <a:p>
            <a:pPr eaLnBrk="1" hangingPunct="1">
              <a:lnSpc>
                <a:spcPct val="200000"/>
              </a:lnSpc>
              <a:spcBef>
                <a:spcPct val="50000"/>
              </a:spcBef>
              <a:buNone/>
            </a:pP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halkboard" charset="0"/>
                <a:cs typeface="Arial" panose="020B0604020202020204" pitchFamily="34" charset="0"/>
                <a:sym typeface="黑体" pitchFamily="49" charset="-122"/>
              </a:rPr>
              <a:t>State Key Laboratory of Crop Stress Biology for Arid Areas</a:t>
            </a:r>
          </a:p>
          <a:p>
            <a:pPr eaLnBrk="1" hangingPunct="1">
              <a:lnSpc>
                <a:spcPct val="200000"/>
              </a:lnSpc>
              <a:spcBef>
                <a:spcPct val="50000"/>
              </a:spcBef>
              <a:buNone/>
            </a:pP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halkboard" charset="0"/>
                <a:cs typeface="Arial" panose="020B0604020202020204" pitchFamily="34" charset="0"/>
                <a:sym typeface="黑体" pitchFamily="49" charset="-122"/>
              </a:rPr>
              <a:t>Northwest A&amp;F University</a:t>
            </a:r>
            <a:endParaRPr lang="zh-CN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halkboard" charset="0"/>
              <a:cs typeface="Arial" panose="020B0604020202020204" pitchFamily="34" charset="0"/>
              <a:sym typeface="黑体" pitchFamily="49" charset="-122"/>
            </a:endParaRPr>
          </a:p>
          <a:p>
            <a:pPr eaLnBrk="1" hangingPunct="1">
              <a:lnSpc>
                <a:spcPct val="200000"/>
              </a:lnSpc>
              <a:spcBef>
                <a:spcPct val="50000"/>
              </a:spcBef>
              <a:buNone/>
            </a:pP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halkboard" charset="0"/>
                <a:cs typeface="Arial" panose="020B0604020202020204" pitchFamily="34" charset="0"/>
              </a:rPr>
              <a:t>Former and Current Yu lab members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23" y="2338319"/>
            <a:ext cx="553244" cy="6823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601" y="1477415"/>
            <a:ext cx="1515688" cy="757844"/>
          </a:xfrm>
          <a:prstGeom prst="rect">
            <a:avLst/>
          </a:prstGeom>
        </p:spPr>
      </p:pic>
      <p:pic>
        <p:nvPicPr>
          <p:cNvPr id="1026" name="Picture 2" descr="http://www.nwsuaf.edu.cn/images/content/2011-09/201109091800186536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7559" y="3072262"/>
            <a:ext cx="691143" cy="6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6" descr="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77084"/>
            <a:ext cx="9144000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9" name="Picture 40" descr="E:\工作\其他\校徽院徽校印\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" y="44450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9601B13-B6AB-1749-822A-C1FF11ECC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9A793-3E23-4012-B023-4ED40DB698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6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0A75BCC-6834-8F4E-AC23-3DF46FADB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31C999-F4B2-4E71-95E5-722A044D7B25}" type="slidenum">
              <a:rPr lang="zh-CN" altLang="en-US" smtClean="0"/>
              <a:pPr>
                <a:defRPr/>
              </a:pPr>
              <a:t>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BF6D007-87F7-4447-97D9-97D519636D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07" y="863725"/>
            <a:ext cx="7055526" cy="513055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FDB898D6-0570-0040-84B5-AE7526083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/>
              <a:t> Hallmarks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of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Leaf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Senescence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3B82CF7-F088-904D-9CD7-26771150A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107" y="6145867"/>
            <a:ext cx="50403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1600" dirty="0">
                <a:ea typeface="宋体" charset="-122"/>
              </a:rPr>
              <a:t>Lei et al., J</a:t>
            </a:r>
            <a:r>
              <a:rPr lang="zh-CN" altLang="en-US" sz="1600" dirty="0">
                <a:ea typeface="宋体" charset="-122"/>
              </a:rPr>
              <a:t> </a:t>
            </a:r>
            <a:r>
              <a:rPr lang="en-US" altLang="zh-CN" sz="1600" dirty="0">
                <a:ea typeface="宋体" charset="-122"/>
              </a:rPr>
              <a:t>Exp</a:t>
            </a:r>
            <a:r>
              <a:rPr lang="zh-CN" altLang="en-US" sz="1600" dirty="0">
                <a:ea typeface="宋体" charset="-122"/>
              </a:rPr>
              <a:t> </a:t>
            </a:r>
            <a:r>
              <a:rPr lang="en-US" altLang="zh-CN" sz="1600" dirty="0">
                <a:ea typeface="宋体" charset="-122"/>
              </a:rPr>
              <a:t>Bot 2023,</a:t>
            </a:r>
            <a:r>
              <a:rPr lang="zh-CN" altLang="en-US" sz="1600" dirty="0">
                <a:ea typeface="宋体" charset="-122"/>
              </a:rPr>
              <a:t> </a:t>
            </a:r>
            <a:r>
              <a:rPr lang="en-US" altLang="zh-CN" sz="1600" dirty="0">
                <a:ea typeface="宋体" charset="-122"/>
              </a:rPr>
              <a:t>10.1093/</a:t>
            </a:r>
            <a:r>
              <a:rPr lang="en-US" altLang="zh-CN" sz="1600" dirty="0" err="1">
                <a:ea typeface="宋体" charset="-122"/>
              </a:rPr>
              <a:t>jxb</a:t>
            </a:r>
            <a:r>
              <a:rPr lang="en-US" altLang="zh-CN" sz="1600" dirty="0">
                <a:ea typeface="宋体" charset="-122"/>
              </a:rPr>
              <a:t>/erad273</a:t>
            </a:r>
            <a:endParaRPr lang="zh-CN" altLang="en-US" sz="1600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8598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20957E09-2A4E-1446-891E-5878894388A8}"/>
              </a:ext>
            </a:extLst>
          </p:cNvPr>
          <p:cNvPicPr>
            <a:picLocks/>
          </p:cNvPicPr>
          <p:nvPr/>
        </p:nvPicPr>
        <p:blipFill>
          <a:blip r:embed="rId2">
            <a:alphaModFix amt="2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4978065" y="5605194"/>
            <a:ext cx="3537284" cy="396154"/>
          </a:xfrm>
          <a:prstGeom prst="rect">
            <a:avLst/>
          </a:prstGeom>
          <a:solidFill>
            <a:schemeClr val="accent4">
              <a:lumMod val="60000"/>
              <a:lumOff val="40000"/>
              <a:alpha val="34000"/>
            </a:schemeClr>
          </a:solidFill>
          <a:ln>
            <a:noFill/>
          </a:ln>
          <a:effectLst>
            <a:softEdge rad="0"/>
          </a:effectLst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0" y="16509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/>
            </a:lvl1pPr>
          </a:lstStyle>
          <a:p>
            <a:r>
              <a:rPr lang="en-US" altLang="zh-CN" sz="2800" dirty="0"/>
              <a:t>C-deprivation-induced</a:t>
            </a:r>
            <a:r>
              <a:rPr lang="zh-CN" altLang="en-US" sz="2800" dirty="0"/>
              <a:t> </a:t>
            </a:r>
            <a:r>
              <a:rPr lang="en-US" altLang="zh-CN" sz="2800" dirty="0"/>
              <a:t>senescence</a:t>
            </a:r>
            <a:endParaRPr lang="zh-CN" altLang="en-US" sz="28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9E7E1AD-5A87-CA45-A05D-0F3F8601F0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843" y="3864196"/>
            <a:ext cx="4500000" cy="1502297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F0802F3-2DBE-BA4D-8672-94390790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2A13-1600-FB40-A3C4-41C208A2F97A}" type="slidenum">
              <a:rPr kumimoji="1" lang="zh-CN" altLang="en-US" smtClean="0"/>
              <a:t>6</a:t>
            </a:fld>
            <a:endParaRPr kumimoji="1" lang="zh-CN" altLang="en-US" dirty="0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DD88AB1E-407B-0841-ADF1-2683C1FEE49D}"/>
              </a:ext>
            </a:extLst>
          </p:cNvPr>
          <p:cNvPicPr>
            <a:picLocks/>
          </p:cNvPicPr>
          <p:nvPr/>
        </p:nvPicPr>
        <p:blipFill>
          <a:blip r:embed="rId2">
            <a:alphaModFix amt="2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902482" y="5605194"/>
            <a:ext cx="2792572" cy="396154"/>
          </a:xfrm>
          <a:prstGeom prst="rect">
            <a:avLst/>
          </a:prstGeom>
          <a:solidFill>
            <a:schemeClr val="accent4">
              <a:lumMod val="60000"/>
              <a:lumOff val="40000"/>
              <a:alpha val="34000"/>
            </a:schemeClr>
          </a:solidFill>
          <a:ln>
            <a:noFill/>
          </a:ln>
          <a:effectLst>
            <a:softEdge rad="0"/>
          </a:effectLst>
        </p:spPr>
      </p:pic>
      <p:pic>
        <p:nvPicPr>
          <p:cNvPr id="31" name="Picture 32">
            <a:extLst>
              <a:ext uri="{FF2B5EF4-FFF2-40B4-BE49-F238E27FC236}">
                <a16:creationId xmlns:a16="http://schemas.microsoft.com/office/drawing/2014/main" id="{F1A811B7-26F2-1540-AE55-047718A8D5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768" y="2145426"/>
            <a:ext cx="867639" cy="576000"/>
          </a:xfrm>
          <a:prstGeom prst="rect">
            <a:avLst/>
          </a:prstGeom>
        </p:spPr>
      </p:pic>
      <p:sp>
        <p:nvSpPr>
          <p:cNvPr id="32" name="矩形: 圆角 5">
            <a:extLst>
              <a:ext uri="{FF2B5EF4-FFF2-40B4-BE49-F238E27FC236}">
                <a16:creationId xmlns:a16="http://schemas.microsoft.com/office/drawing/2014/main" id="{19E85F03-D517-DD45-9F6E-8BE8C61E8509}"/>
              </a:ext>
            </a:extLst>
          </p:cNvPr>
          <p:cNvSpPr/>
          <p:nvPr/>
        </p:nvSpPr>
        <p:spPr>
          <a:xfrm>
            <a:off x="846540" y="1873679"/>
            <a:ext cx="1141966" cy="1098942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F5C25DEB-B570-4D4D-A3AB-121F66F734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7107" y="2140809"/>
            <a:ext cx="871531" cy="576000"/>
          </a:xfrm>
          <a:prstGeom prst="rect">
            <a:avLst/>
          </a:prstGeom>
        </p:spPr>
      </p:pic>
      <p:sp>
        <p:nvSpPr>
          <p:cNvPr id="34" name="Right Arrow 35">
            <a:extLst>
              <a:ext uri="{FF2B5EF4-FFF2-40B4-BE49-F238E27FC236}">
                <a16:creationId xmlns:a16="http://schemas.microsoft.com/office/drawing/2014/main" id="{0C3CCF2C-7E4A-594E-AA3A-3B87B967D96C}"/>
              </a:ext>
            </a:extLst>
          </p:cNvPr>
          <p:cNvSpPr/>
          <p:nvPr/>
        </p:nvSpPr>
        <p:spPr>
          <a:xfrm>
            <a:off x="2156943" y="2315156"/>
            <a:ext cx="692404" cy="35229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80136442-4E96-2347-83CE-72C67AFDBE7A}"/>
              </a:ext>
            </a:extLst>
          </p:cNvPr>
          <p:cNvSpPr txBox="1"/>
          <p:nvPr/>
        </p:nvSpPr>
        <p:spPr>
          <a:xfrm>
            <a:off x="2043432" y="2003754"/>
            <a:ext cx="843244" cy="279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Transfer</a:t>
            </a:r>
          </a:p>
        </p:txBody>
      </p:sp>
      <p:sp>
        <p:nvSpPr>
          <p:cNvPr id="36" name="矩形: 圆角 56">
            <a:extLst>
              <a:ext uri="{FF2B5EF4-FFF2-40B4-BE49-F238E27FC236}">
                <a16:creationId xmlns:a16="http://schemas.microsoft.com/office/drawing/2014/main" id="{CC55A3AC-036A-DE49-BD57-BEFA4E53BBE4}"/>
              </a:ext>
            </a:extLst>
          </p:cNvPr>
          <p:cNvSpPr/>
          <p:nvPr/>
        </p:nvSpPr>
        <p:spPr>
          <a:xfrm>
            <a:off x="2972861" y="1873679"/>
            <a:ext cx="1141966" cy="1098942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FE9A95AD-887D-5442-82A4-DE20E8F6E3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511" y="1212333"/>
            <a:ext cx="3669932" cy="523525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D41F224F-055D-D24D-99AC-1B3121D832D8}"/>
              </a:ext>
            </a:extLst>
          </p:cNvPr>
          <p:cNvSpPr/>
          <p:nvPr/>
        </p:nvSpPr>
        <p:spPr>
          <a:xfrm>
            <a:off x="2654851" y="856652"/>
            <a:ext cx="1402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C-deprivation</a:t>
            </a:r>
            <a:endParaRPr lang="zh-CN" altLang="en-US" sz="1600" dirty="0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D5475266-733D-6A45-9221-C0F31628A0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6469" y="888304"/>
            <a:ext cx="3738881" cy="2292164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EB69F495-50B0-BE4B-BE84-596FA000D335}"/>
              </a:ext>
            </a:extLst>
          </p:cNvPr>
          <p:cNvSpPr/>
          <p:nvPr/>
        </p:nvSpPr>
        <p:spPr>
          <a:xfrm>
            <a:off x="4674835" y="822987"/>
            <a:ext cx="318010" cy="36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BBFDF67D-EB90-6947-81B4-BAA93A7F3996}"/>
              </a:ext>
            </a:extLst>
          </p:cNvPr>
          <p:cNvSpPr/>
          <p:nvPr/>
        </p:nvSpPr>
        <p:spPr>
          <a:xfrm>
            <a:off x="6338059" y="815880"/>
            <a:ext cx="318010" cy="36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2" name="组 14">
            <a:extLst>
              <a:ext uri="{FF2B5EF4-FFF2-40B4-BE49-F238E27FC236}">
                <a16:creationId xmlns:a16="http://schemas.microsoft.com/office/drawing/2014/main" id="{082EBEB0-0BFB-EA4D-9325-56FD8E0DD5F0}"/>
              </a:ext>
            </a:extLst>
          </p:cNvPr>
          <p:cNvGrpSpPr>
            <a:grpSpLocks noChangeAspect="1"/>
          </p:cNvGrpSpPr>
          <p:nvPr/>
        </p:nvGrpSpPr>
        <p:grpSpPr>
          <a:xfrm>
            <a:off x="628651" y="3267573"/>
            <a:ext cx="3434618" cy="2310214"/>
            <a:chOff x="4857120" y="4034356"/>
            <a:chExt cx="3094952" cy="2144922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6CD23AF-E2BE-CA4E-9CB6-50A300B41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7177" y="4114800"/>
              <a:ext cx="2924895" cy="2064478"/>
            </a:xfrm>
            <a:prstGeom prst="rect">
              <a:avLst/>
            </a:prstGeom>
          </p:spPr>
        </p:pic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558684BC-4ED7-EA4C-8AF3-52F3E47529CF}"/>
                </a:ext>
              </a:extLst>
            </p:cNvPr>
            <p:cNvSpPr/>
            <p:nvPr/>
          </p:nvSpPr>
          <p:spPr>
            <a:xfrm>
              <a:off x="4857120" y="4034356"/>
              <a:ext cx="318010" cy="299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5" name="矩形 44">
            <a:extLst>
              <a:ext uri="{FF2B5EF4-FFF2-40B4-BE49-F238E27FC236}">
                <a16:creationId xmlns:a16="http://schemas.microsoft.com/office/drawing/2014/main" id="{411B6329-94E1-A74E-A00D-3EF1E570D308}"/>
              </a:ext>
            </a:extLst>
          </p:cNvPr>
          <p:cNvSpPr/>
          <p:nvPr/>
        </p:nvSpPr>
        <p:spPr>
          <a:xfrm>
            <a:off x="798013" y="5513563"/>
            <a:ext cx="2959769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b="1" dirty="0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progressive protein loss</a:t>
            </a:r>
            <a:endParaRPr lang="zh-CN" altLang="en-US" b="1" dirty="0">
              <a:latin typeface="Calibri" panose="020F0502020204030204" pitchFamily="34" charset="0"/>
              <a:ea typeface="Microsoft YaHei" charset="-122"/>
              <a:cs typeface="Calibri" panose="020F050202020403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CA076DC1-50EB-9D46-B664-B99643CEB23D}"/>
              </a:ext>
            </a:extLst>
          </p:cNvPr>
          <p:cNvSpPr/>
          <p:nvPr/>
        </p:nvSpPr>
        <p:spPr>
          <a:xfrm>
            <a:off x="5215061" y="5514846"/>
            <a:ext cx="2959769" cy="463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Induction</a:t>
            </a:r>
            <a:r>
              <a:rPr lang="zh-CN" altLang="en-US" b="1" dirty="0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of</a:t>
            </a:r>
            <a:r>
              <a:rPr lang="zh-CN" altLang="en-US" b="1" dirty="0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 </a:t>
            </a:r>
            <a:r>
              <a:rPr lang="en-US" altLang="zh-CN" b="1" i="1" dirty="0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SAGs</a:t>
            </a:r>
            <a:endParaRPr lang="zh-CN" altLang="en-US" b="1" i="1" dirty="0">
              <a:latin typeface="Calibri" panose="020F0502020204030204" pitchFamily="34" charset="0"/>
              <a:ea typeface="Microsoft YaHei" charset="-122"/>
              <a:cs typeface="Calibri" panose="020F0502020204030204" pitchFamily="34" charset="0"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BA77A40D-8C9A-5E42-9D2C-B161108A0D5D}"/>
              </a:ext>
            </a:extLst>
          </p:cNvPr>
          <p:cNvPicPr>
            <a:picLocks/>
          </p:cNvPicPr>
          <p:nvPr/>
        </p:nvPicPr>
        <p:blipFill>
          <a:blip r:embed="rId2">
            <a:alphaModFix amt="2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4978065" y="3193734"/>
            <a:ext cx="3537284" cy="396154"/>
          </a:xfrm>
          <a:prstGeom prst="rect">
            <a:avLst/>
          </a:prstGeom>
          <a:solidFill>
            <a:schemeClr val="accent4">
              <a:lumMod val="60000"/>
              <a:lumOff val="40000"/>
              <a:alpha val="34000"/>
            </a:schemeClr>
          </a:solidFill>
          <a:ln>
            <a:noFill/>
          </a:ln>
          <a:effectLst>
            <a:softEdge rad="0"/>
          </a:effectLst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84B7188E-9123-C641-B8A5-B53F4A0F51AA}"/>
              </a:ext>
            </a:extLst>
          </p:cNvPr>
          <p:cNvSpPr/>
          <p:nvPr/>
        </p:nvSpPr>
        <p:spPr>
          <a:xfrm>
            <a:off x="5164262" y="3116590"/>
            <a:ext cx="2959769" cy="463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Chlorophyll</a:t>
            </a:r>
            <a:r>
              <a:rPr lang="zh-CN" altLang="en-US" b="1" dirty="0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Breakdown</a:t>
            </a:r>
            <a:endParaRPr lang="zh-CN" altLang="en-US" b="1" i="1" dirty="0">
              <a:latin typeface="Calibri" panose="020F0502020204030204" pitchFamily="34" charset="0"/>
              <a:ea typeface="Microsoft YaHei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9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5" grpId="0"/>
      <p:bldP spid="47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450AF41-3810-6E4B-9BFB-6271D6FE4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2A13-1600-FB40-A3C4-41C208A2F97A}" type="slidenum">
              <a:rPr kumimoji="1" lang="zh-CN" altLang="en-US" smtClean="0"/>
              <a:t>7</a:t>
            </a:fld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2F30F8A-BAA8-7949-BD9C-801A8380A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907" y="3146295"/>
            <a:ext cx="3188250" cy="2340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BC14B3F-5051-F746-9E23-297879788AF2}"/>
              </a:ext>
            </a:extLst>
          </p:cNvPr>
          <p:cNvSpPr/>
          <p:nvPr/>
        </p:nvSpPr>
        <p:spPr>
          <a:xfrm>
            <a:off x="4571999" y="3151953"/>
            <a:ext cx="646105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5" name="组 30">
            <a:extLst>
              <a:ext uri="{FF2B5EF4-FFF2-40B4-BE49-F238E27FC236}">
                <a16:creationId xmlns:a16="http://schemas.microsoft.com/office/drawing/2014/main" id="{B647B7CC-4A26-5040-9D46-C5D09FAFFDBC}"/>
              </a:ext>
            </a:extLst>
          </p:cNvPr>
          <p:cNvGrpSpPr/>
          <p:nvPr/>
        </p:nvGrpSpPr>
        <p:grpSpPr>
          <a:xfrm>
            <a:off x="644647" y="1836328"/>
            <a:ext cx="3130900" cy="3557904"/>
            <a:chOff x="4925721" y="1121110"/>
            <a:chExt cx="3814154" cy="4366417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9A266180-F2FF-064E-88FB-DFCABBAD01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25721" y="1121110"/>
              <a:ext cx="3814154" cy="2925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25FE5243-1486-EF44-A175-983B40B791CD}"/>
                </a:ext>
              </a:extLst>
            </p:cNvPr>
            <p:cNvCxnSpPr/>
            <p:nvPr/>
          </p:nvCxnSpPr>
          <p:spPr>
            <a:xfrm>
              <a:off x="6938443" y="4170215"/>
              <a:ext cx="1" cy="48210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E157509A-E83A-C349-B865-43BC7296E00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940625" y="4395328"/>
              <a:ext cx="0" cy="51398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4B5C144-E86E-514B-97F3-05FA6310C64D}"/>
                </a:ext>
              </a:extLst>
            </p:cNvPr>
            <p:cNvSpPr/>
            <p:nvPr/>
          </p:nvSpPr>
          <p:spPr>
            <a:xfrm>
              <a:off x="5447430" y="4920951"/>
              <a:ext cx="2982024" cy="56657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senescence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01257EAB-1369-924D-9415-DE6FEB100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920" y="1657811"/>
            <a:ext cx="4346597" cy="1494142"/>
          </a:xfrm>
          <a:prstGeom prst="roundRect">
            <a:avLst/>
          </a:prstGeom>
          <a:ln>
            <a:solidFill>
              <a:srgbClr val="FFC000"/>
            </a:solidFill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5D709B4-2DEF-6F41-9503-DAC07A279571}"/>
              </a:ext>
            </a:extLst>
          </p:cNvPr>
          <p:cNvSpPr/>
          <p:nvPr/>
        </p:nvSpPr>
        <p:spPr>
          <a:xfrm>
            <a:off x="1379218" y="1231777"/>
            <a:ext cx="1875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Autophagy 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A6274AA-A6F9-F341-99CB-6CFB71624AAD}"/>
              </a:ext>
            </a:extLst>
          </p:cNvPr>
          <p:cNvSpPr/>
          <p:nvPr/>
        </p:nvSpPr>
        <p:spPr>
          <a:xfrm>
            <a:off x="1149735" y="5620734"/>
            <a:ext cx="287450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Modified from Li et al., Trends Plant </a:t>
            </a:r>
            <a:r>
              <a:rPr lang="en-US" altLang="zh-CN" sz="105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Sci</a:t>
            </a:r>
            <a:r>
              <a:rPr lang="en-US" altLang="zh-CN" sz="10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2012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Shape 66">
            <a:extLst>
              <a:ext uri="{FF2B5EF4-FFF2-40B4-BE49-F238E27FC236}">
                <a16:creationId xmlns:a16="http://schemas.microsoft.com/office/drawing/2014/main" id="{ED749E2D-A733-D549-931C-F97575DB674E}"/>
              </a:ext>
            </a:extLst>
          </p:cNvPr>
          <p:cNvSpPr/>
          <p:nvPr/>
        </p:nvSpPr>
        <p:spPr>
          <a:xfrm>
            <a:off x="-1" y="155844"/>
            <a:ext cx="9144001" cy="630942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45719" rIns="45719" anchor="ctr">
            <a:spAutoFit/>
          </a:bodyPr>
          <a:lstStyle/>
          <a:p>
            <a:pPr algn="ctr" fontAlgn="ctr">
              <a:lnSpc>
                <a:spcPts val="4240"/>
              </a:lnSpc>
            </a:pPr>
            <a:r>
              <a:rPr lang="en-US" altLang="zh-CN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Autophagy mutants are hypersensitive to C-deprivation</a:t>
            </a:r>
          </a:p>
        </p:txBody>
      </p:sp>
    </p:spTree>
    <p:extLst>
      <p:ext uri="{BB962C8B-B14F-4D97-AF65-F5344CB8AC3E}">
        <p14:creationId xmlns:p14="http://schemas.microsoft.com/office/powerpoint/2010/main" val="1567761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2926FFE-BA8C-F945-8053-53E178F97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01652A13-1600-FB40-A3C4-41C208A2F97A}" type="slidenum">
              <a:rPr kumimoji="1" lang="zh-CN" altLang="en-US" smtClean="0"/>
              <a:t>8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C209E88-0E7D-6742-A890-0C2200B869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405" y="969873"/>
            <a:ext cx="4962802" cy="7346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20BE6B9-B012-F14A-A734-276CA599A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016" y="3450567"/>
            <a:ext cx="2590800" cy="1397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22C04B9-77A3-FD45-8893-0BFB8CC26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591" y="2162874"/>
            <a:ext cx="2827118" cy="122033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F0B1119-82A0-B346-9764-5EF9F8B4733E}"/>
              </a:ext>
            </a:extLst>
          </p:cNvPr>
          <p:cNvSpPr/>
          <p:nvPr/>
        </p:nvSpPr>
        <p:spPr>
          <a:xfrm>
            <a:off x="4934060" y="3441837"/>
            <a:ext cx="409912" cy="336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D036A7-B9F3-3F4A-AA0D-3E8BE0380FB9}"/>
              </a:ext>
            </a:extLst>
          </p:cNvPr>
          <p:cNvSpPr txBox="1"/>
          <p:nvPr/>
        </p:nvSpPr>
        <p:spPr>
          <a:xfrm>
            <a:off x="5937142" y="2044105"/>
            <a:ext cx="42511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endParaRPr kumimoji="1"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DC43541-593F-1549-BB14-3BB066A2D9F3}"/>
              </a:ext>
            </a:extLst>
          </p:cNvPr>
          <p:cNvSpPr txBox="1"/>
          <p:nvPr/>
        </p:nvSpPr>
        <p:spPr>
          <a:xfrm>
            <a:off x="6988554" y="2044105"/>
            <a:ext cx="76335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abs3-1D</a:t>
            </a:r>
            <a:endParaRPr kumimoji="1" lang="zh-CN" alt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131FA32-AAA7-654E-88AB-FF37A80C2499}"/>
              </a:ext>
            </a:extLst>
          </p:cNvPr>
          <p:cNvSpPr txBox="1"/>
          <p:nvPr/>
        </p:nvSpPr>
        <p:spPr>
          <a:xfrm>
            <a:off x="6872684" y="3508656"/>
            <a:ext cx="76335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abs4-1D</a:t>
            </a:r>
            <a:endParaRPr kumimoji="1" lang="zh-CN" alt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56A1B41-AB34-A54E-A320-C4B71286881F}"/>
              </a:ext>
            </a:extLst>
          </p:cNvPr>
          <p:cNvSpPr txBox="1"/>
          <p:nvPr/>
        </p:nvSpPr>
        <p:spPr>
          <a:xfrm>
            <a:off x="5844717" y="3508656"/>
            <a:ext cx="42511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endParaRPr kumimoji="1"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DC340AB-2DF9-D444-979D-83C54988F93A}"/>
              </a:ext>
            </a:extLst>
          </p:cNvPr>
          <p:cNvGrpSpPr/>
          <p:nvPr/>
        </p:nvGrpSpPr>
        <p:grpSpPr>
          <a:xfrm>
            <a:off x="928340" y="2153112"/>
            <a:ext cx="3988872" cy="1432465"/>
            <a:chOff x="890130" y="2827718"/>
            <a:chExt cx="3988872" cy="143246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8CE7F57-D31D-1C4C-B518-BBFE248B3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9018" y="2935787"/>
              <a:ext cx="2640745" cy="100489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F7BE9F0-C3C8-7A47-AD14-CF3666184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5500" y="2932538"/>
              <a:ext cx="1243502" cy="998570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CC0710C-07BD-134B-A7D4-FB15B548E789}"/>
                </a:ext>
              </a:extLst>
            </p:cNvPr>
            <p:cNvSpPr/>
            <p:nvPr/>
          </p:nvSpPr>
          <p:spPr>
            <a:xfrm>
              <a:off x="890130" y="2926379"/>
              <a:ext cx="409912" cy="3360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2FD3A01-5427-1043-A6F0-D7542AF7D423}"/>
                </a:ext>
              </a:extLst>
            </p:cNvPr>
            <p:cNvSpPr/>
            <p:nvPr/>
          </p:nvSpPr>
          <p:spPr>
            <a:xfrm>
              <a:off x="890130" y="3924180"/>
              <a:ext cx="409912" cy="3360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267E9A0-A426-3741-B70F-554DCA5990FB}"/>
                </a:ext>
              </a:extLst>
            </p:cNvPr>
            <p:cNvSpPr/>
            <p:nvPr/>
          </p:nvSpPr>
          <p:spPr>
            <a:xfrm>
              <a:off x="3393803" y="2827718"/>
              <a:ext cx="409912" cy="3360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9AF6B92A-24DD-174A-B2BA-EE4B68C418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348" y="3793605"/>
            <a:ext cx="396000" cy="103331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3D02874-C8DD-644A-8FF7-EFA480CA2E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908" y="2346504"/>
            <a:ext cx="396000" cy="1033314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5780BDEB-2497-C346-8863-48D71B6C3EBE}"/>
              </a:ext>
            </a:extLst>
          </p:cNvPr>
          <p:cNvGrpSpPr/>
          <p:nvPr/>
        </p:nvGrpSpPr>
        <p:grpSpPr>
          <a:xfrm>
            <a:off x="928340" y="3515541"/>
            <a:ext cx="3988872" cy="1103742"/>
            <a:chOff x="890130" y="4774347"/>
            <a:chExt cx="3988872" cy="110374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7D05CD0-4403-0D43-98D9-A08527F99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1803" y="4859890"/>
              <a:ext cx="1277199" cy="995464"/>
            </a:xfrm>
            <a:prstGeom prst="rect">
              <a:avLst/>
            </a:prstGeom>
          </p:spPr>
        </p:pic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34A8634-7E6D-D147-9D04-871100196CA9}"/>
                </a:ext>
              </a:extLst>
            </p:cNvPr>
            <p:cNvSpPr/>
            <p:nvPr/>
          </p:nvSpPr>
          <p:spPr>
            <a:xfrm>
              <a:off x="3550636" y="4780574"/>
              <a:ext cx="409912" cy="3360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A84FF58-3954-EA47-8657-599A3309C7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5023" y="4873191"/>
              <a:ext cx="2640745" cy="1004898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1BDDC37-C5CC-2146-AFCA-959D32E04B0A}"/>
                </a:ext>
              </a:extLst>
            </p:cNvPr>
            <p:cNvSpPr/>
            <p:nvPr/>
          </p:nvSpPr>
          <p:spPr>
            <a:xfrm>
              <a:off x="890130" y="4774347"/>
              <a:ext cx="409912" cy="3360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4AE8E9AC-D0DD-E044-9506-7A1C0B0C5FB6}"/>
              </a:ext>
            </a:extLst>
          </p:cNvPr>
          <p:cNvSpPr txBox="1"/>
          <p:nvPr/>
        </p:nvSpPr>
        <p:spPr>
          <a:xfrm>
            <a:off x="680047" y="248063"/>
            <a:ext cx="7985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Activated expression of </a:t>
            </a:r>
            <a:r>
              <a:rPr kumimoji="1" lang="en-US" altLang="zh-CN" sz="2400" b="1" i="1" dirty="0"/>
              <a:t>ABS3</a:t>
            </a:r>
            <a:r>
              <a:rPr kumimoji="1" lang="en-US" altLang="zh-CN" sz="2400" b="1" dirty="0"/>
              <a:t> or </a:t>
            </a:r>
            <a:r>
              <a:rPr kumimoji="1" lang="en-US" altLang="zh-CN" sz="2400" b="1" i="1" dirty="0"/>
              <a:t>ABS4</a:t>
            </a:r>
            <a:r>
              <a:rPr kumimoji="1" lang="en-US" altLang="zh-CN" sz="2400" b="1" dirty="0"/>
              <a:t> accelerates senescence</a:t>
            </a:r>
            <a:endParaRPr kumimoji="1" lang="zh-CN" altLang="en-US" sz="2400" b="1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D4CE930-6514-B94C-B3C6-704B6D449DD9}"/>
              </a:ext>
            </a:extLst>
          </p:cNvPr>
          <p:cNvSpPr txBox="1"/>
          <p:nvPr/>
        </p:nvSpPr>
        <p:spPr>
          <a:xfrm>
            <a:off x="874933" y="5190138"/>
            <a:ext cx="7595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ABS3</a:t>
            </a:r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/</a:t>
            </a:r>
            <a:r>
              <a:rPr lang="en-US" altLang="zh-CN" sz="2000" i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At4g29140</a:t>
            </a:r>
            <a:r>
              <a:rPr lang="zh-CN" altLang="en-US" sz="2000" i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and</a:t>
            </a:r>
            <a:r>
              <a:rPr lang="zh-CN" altLang="en-US" sz="2000" i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i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ABS4</a:t>
            </a:r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/</a:t>
            </a:r>
            <a:r>
              <a:rPr lang="en-US" altLang="zh-CN" sz="2000" i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At1g58340</a:t>
            </a:r>
            <a:r>
              <a:rPr lang="zh-CN" altLang="en-US" sz="2000" i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encode</a:t>
            </a:r>
            <a:r>
              <a:rPr lang="zh-CN" altLang="en-US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closely</a:t>
            </a:r>
            <a:r>
              <a:rPr lang="zh-CN" altLang="en-US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related</a:t>
            </a:r>
            <a:r>
              <a:rPr lang="zh-CN" altLang="en-US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MATE</a:t>
            </a:r>
            <a:r>
              <a:rPr lang="zh-CN" altLang="en-US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family</a:t>
            </a:r>
            <a:r>
              <a:rPr lang="zh-CN" altLang="en-US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transporters</a:t>
            </a:r>
            <a:endParaRPr lang="zh-CN" altLang="en-US" sz="20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9" name="TextBox 1">
            <a:extLst>
              <a:ext uri="{FF2B5EF4-FFF2-40B4-BE49-F238E27FC236}">
                <a16:creationId xmlns:a16="http://schemas.microsoft.com/office/drawing/2014/main" id="{9BF20022-2691-0D4F-BDE6-4C634C619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272" y="4648091"/>
            <a:ext cx="52228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黑体" pitchFamily="49" charset="-122"/>
                <a:sym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100" dirty="0">
                <a:ea typeface="宋体" charset="-122"/>
              </a:rPr>
              <a:t>Wang et al., 2015, J </a:t>
            </a:r>
            <a:r>
              <a:rPr lang="en-US" altLang="zh-CN" sz="1100" dirty="0" err="1">
                <a:ea typeface="宋体" charset="-122"/>
              </a:rPr>
              <a:t>Exp</a:t>
            </a:r>
            <a:r>
              <a:rPr lang="en-US" altLang="zh-CN" sz="1100" dirty="0">
                <a:ea typeface="宋体" charset="-122"/>
              </a:rPr>
              <a:t> Bot, 66, 6327-6343.</a:t>
            </a:r>
            <a:endParaRPr lang="zh-CN" altLang="en-US" sz="1100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639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2916</TotalTime>
  <Words>1682</Words>
  <Application>Microsoft Macintosh PowerPoint</Application>
  <PresentationFormat>On-screen Show (4:3)</PresentationFormat>
  <Paragraphs>343</Paragraphs>
  <Slides>52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6" baseType="lpstr">
      <vt:lpstr>DengXian</vt:lpstr>
      <vt:lpstr>Microsoft YaHei</vt:lpstr>
      <vt:lpstr>黑体</vt:lpstr>
      <vt:lpstr>宋体</vt:lpstr>
      <vt:lpstr>Arial</vt:lpstr>
      <vt:lpstr>Arial Hebrew</vt:lpstr>
      <vt:lpstr>Calibri</vt:lpstr>
      <vt:lpstr>Calibri Light</vt:lpstr>
      <vt:lpstr>Courier New</vt:lpstr>
      <vt:lpstr>Roboto</vt:lpstr>
      <vt:lpstr>Times</vt:lpstr>
      <vt:lpstr>Wingdings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Xiayan Liu</dc:creator>
  <cp:lastModifiedBy>Sheen, Jen</cp:lastModifiedBy>
  <cp:revision>346</cp:revision>
  <dcterms:created xsi:type="dcterms:W3CDTF">2018-09-26T01:25:54Z</dcterms:created>
  <dcterms:modified xsi:type="dcterms:W3CDTF">2024-04-08T03:11:20Z</dcterms:modified>
</cp:coreProperties>
</file>